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omments/modernComment_114_C384DCD2.xml" ContentType="application/vnd.ms-powerpoint.comments+xml"/>
  <Override PartName="/ppt/comments/modernComment_115_C884D5E3.xml" ContentType="application/vnd.ms-powerpoint.comments+xml"/>
  <Override PartName="/ppt/comments/modernComment_117_D8C9404C.xml" ContentType="application/vnd.ms-powerpoint.comments+xml"/>
  <Override PartName="/ppt/comments/modernComment_121_387438DB.xml" ContentType="application/vnd.ms-powerpoint.comments+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69" r:id="rId5"/>
    <p:sldId id="274" r:id="rId6"/>
    <p:sldId id="275" r:id="rId7"/>
    <p:sldId id="276" r:id="rId8"/>
    <p:sldId id="277" r:id="rId9"/>
    <p:sldId id="278" r:id="rId10"/>
    <p:sldId id="279" r:id="rId11"/>
    <p:sldId id="287" r:id="rId12"/>
    <p:sldId id="280" r:id="rId13"/>
    <p:sldId id="288" r:id="rId14"/>
    <p:sldId id="281" r:id="rId15"/>
    <p:sldId id="282" r:id="rId16"/>
    <p:sldId id="283" r:id="rId17"/>
    <p:sldId id="284" r:id="rId18"/>
    <p:sldId id="285" r:id="rId19"/>
    <p:sldId id="286" r:id="rId20"/>
    <p:sldId id="289" r:id="rId21"/>
    <p:sldId id="290" r:id="rId22"/>
    <p:sldId id="291" r:id="rId23"/>
    <p:sldId id="292" r:id="rId24"/>
    <p:sldId id="293" r:id="rId25"/>
    <p:sldId id="294" r:id="rId26"/>
    <p:sldId id="295" r:id="rId27"/>
    <p:sldId id="296" r:id="rId28"/>
    <p:sldId id="297" r:id="rId29"/>
    <p:sldId id="298" r:id="rId30"/>
    <p:sldId id="299" r:id="rId31"/>
    <p:sldId id="300" r:id="rId32"/>
    <p:sldId id="301" r:id="rId33"/>
    <p:sldId id="302" r:id="rId34"/>
    <p:sldId id="303" r:id="rId35"/>
    <p:sldId id="304" r:id="rId36"/>
    <p:sldId id="305" r:id="rId37"/>
    <p:sldId id="306"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90AB834-13B4-511E-44F4-D44524AD25F8}" name="Shannon Bergstresser" initials="SB" userId="S::sbergstresser@ndss.org::200df91f-9aed-4c8b-8848-ef5603609e07" providerId="AD"/>
  <p188:author id="{714E204E-0DE4-0087-0CD3-101723CAAF79}" name="Olivia Fraioli" initials="OF" userId="S::ofraioli@ndss.org::d3a8ec21-4194-4cc7-96e5-f08273261566" providerId="AD"/>
  <p188:author id="{232AB56E-AF98-1A33-8EDA-ACB6D2D049BD}" name="Michelle Sagan" initials="MS" userId="S::msagan@ndss.org::d5506759-b1b9-474c-98af-078d5914ab54" providerId="AD"/>
  <p188:author id="{C66F26AA-94F2-DB28-5960-FA3CF8C4B7CD}" name="Sara Goldberg" initials="SG" userId="S::sgoldberg@ndss.org::bf425c19-cea9-4564-b511-68d50c0fa6bd" providerId="AD"/>
  <p188:author id="{76814FB1-4CCD-20DA-2FF5-9F4392541CF9}" name="Lake Murray" initials="LM" userId="S::lmurray@ndss.org::93eff1b8-bbb9-4e48-a000-46c2e30b6a4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306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1644"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ke Murray" userId="93eff1b8-bbb9-4e48-a000-46c2e30b6a4a" providerId="ADAL" clId="{3A7EE731-92FE-4665-B135-6D65F603D1B6}"/>
    <pc:docChg chg="delSld modSld">
      <pc:chgData name="Lake Murray" userId="93eff1b8-bbb9-4e48-a000-46c2e30b6a4a" providerId="ADAL" clId="{3A7EE731-92FE-4665-B135-6D65F603D1B6}" dt="2026-05-27T14:31:02.103" v="6" actId="1076"/>
      <pc:docMkLst>
        <pc:docMk/>
      </pc:docMkLst>
      <pc:sldChg chg="del">
        <pc:chgData name="Lake Murray" userId="93eff1b8-bbb9-4e48-a000-46c2e30b6a4a" providerId="ADAL" clId="{3A7EE731-92FE-4665-B135-6D65F603D1B6}" dt="2026-05-27T14:29:21.533" v="0" actId="47"/>
        <pc:sldMkLst>
          <pc:docMk/>
          <pc:sldMk cId="3230551413" sldId="261"/>
        </pc:sldMkLst>
      </pc:sldChg>
      <pc:sldChg chg="del">
        <pc:chgData name="Lake Murray" userId="93eff1b8-bbb9-4e48-a000-46c2e30b6a4a" providerId="ADAL" clId="{3A7EE731-92FE-4665-B135-6D65F603D1B6}" dt="2026-05-27T14:29:21.533" v="0" actId="47"/>
        <pc:sldMkLst>
          <pc:docMk/>
          <pc:sldMk cId="3551844284" sldId="262"/>
        </pc:sldMkLst>
      </pc:sldChg>
      <pc:sldChg chg="del">
        <pc:chgData name="Lake Murray" userId="93eff1b8-bbb9-4e48-a000-46c2e30b6a4a" providerId="ADAL" clId="{3A7EE731-92FE-4665-B135-6D65F603D1B6}" dt="2026-05-27T14:29:21.533" v="0" actId="47"/>
        <pc:sldMkLst>
          <pc:docMk/>
          <pc:sldMk cId="2960058753" sldId="270"/>
        </pc:sldMkLst>
      </pc:sldChg>
      <pc:sldChg chg="del">
        <pc:chgData name="Lake Murray" userId="93eff1b8-bbb9-4e48-a000-46c2e30b6a4a" providerId="ADAL" clId="{3A7EE731-92FE-4665-B135-6D65F603D1B6}" dt="2026-05-27T14:29:21.533" v="0" actId="47"/>
        <pc:sldMkLst>
          <pc:docMk/>
          <pc:sldMk cId="2409700936" sldId="271"/>
        </pc:sldMkLst>
      </pc:sldChg>
      <pc:sldChg chg="del">
        <pc:chgData name="Lake Murray" userId="93eff1b8-bbb9-4e48-a000-46c2e30b6a4a" providerId="ADAL" clId="{3A7EE731-92FE-4665-B135-6D65F603D1B6}" dt="2026-05-27T14:29:21.533" v="0" actId="47"/>
        <pc:sldMkLst>
          <pc:docMk/>
          <pc:sldMk cId="292235553" sldId="272"/>
        </pc:sldMkLst>
      </pc:sldChg>
      <pc:sldChg chg="modSp mod">
        <pc:chgData name="Lake Murray" userId="93eff1b8-bbb9-4e48-a000-46c2e30b6a4a" providerId="ADAL" clId="{3A7EE731-92FE-4665-B135-6D65F603D1B6}" dt="2026-05-27T14:29:46.407" v="1" actId="255"/>
        <pc:sldMkLst>
          <pc:docMk/>
          <pc:sldMk cId="3280264402" sldId="276"/>
        </pc:sldMkLst>
        <pc:spChg chg="mod">
          <ac:chgData name="Lake Murray" userId="93eff1b8-bbb9-4e48-a000-46c2e30b6a4a" providerId="ADAL" clId="{3A7EE731-92FE-4665-B135-6D65F603D1B6}" dt="2026-05-27T14:29:46.407" v="1" actId="255"/>
          <ac:spMkLst>
            <pc:docMk/>
            <pc:sldMk cId="3280264402" sldId="276"/>
            <ac:spMk id="2" creationId="{A6B9CD93-524D-A0F5-FB93-5A8AC126A18D}"/>
          </ac:spMkLst>
        </pc:spChg>
      </pc:sldChg>
      <pc:sldChg chg="modSp mod">
        <pc:chgData name="Lake Murray" userId="93eff1b8-bbb9-4e48-a000-46c2e30b6a4a" providerId="ADAL" clId="{3A7EE731-92FE-4665-B135-6D65F603D1B6}" dt="2026-05-27T14:31:02.103" v="6" actId="1076"/>
        <pc:sldMkLst>
          <pc:docMk/>
          <pc:sldMk cId="947140827" sldId="289"/>
        </pc:sldMkLst>
        <pc:spChg chg="mod">
          <ac:chgData name="Lake Murray" userId="93eff1b8-bbb9-4e48-a000-46c2e30b6a4a" providerId="ADAL" clId="{3A7EE731-92FE-4665-B135-6D65F603D1B6}" dt="2026-05-27T14:31:02.103" v="6" actId="1076"/>
          <ac:spMkLst>
            <pc:docMk/>
            <pc:sldMk cId="947140827" sldId="289"/>
            <ac:spMk id="5" creationId="{4189997C-DDA1-50DD-4AC7-B66D21881C91}"/>
          </ac:spMkLst>
        </pc:spChg>
      </pc:sldChg>
      <pc:sldChg chg="del">
        <pc:chgData name="Lake Murray" userId="93eff1b8-bbb9-4e48-a000-46c2e30b6a4a" providerId="ADAL" clId="{3A7EE731-92FE-4665-B135-6D65F603D1B6}" dt="2026-05-27T14:29:21.533" v="0" actId="47"/>
        <pc:sldMkLst>
          <pc:docMk/>
          <pc:sldMk cId="2456532873" sldId="307"/>
        </pc:sldMkLst>
      </pc:sldChg>
      <pc:sldChg chg="del">
        <pc:chgData name="Lake Murray" userId="93eff1b8-bbb9-4e48-a000-46c2e30b6a4a" providerId="ADAL" clId="{3A7EE731-92FE-4665-B135-6D65F603D1B6}" dt="2026-05-27T14:29:21.533" v="0" actId="47"/>
        <pc:sldMkLst>
          <pc:docMk/>
          <pc:sldMk cId="2552608371" sldId="308"/>
        </pc:sldMkLst>
      </pc:sldChg>
    </pc:docChg>
  </pc:docChgLst>
</pc:chgInfo>
</file>

<file path=ppt/comments/modernComment_114_C384DCD2.xml><?xml version="1.0" encoding="utf-8"?>
<p188:cmLst xmlns:a="http://schemas.openxmlformats.org/drawingml/2006/main" xmlns:r="http://schemas.openxmlformats.org/officeDocument/2006/relationships" xmlns:p188="http://schemas.microsoft.com/office/powerpoint/2018/8/main">
  <p188:cm id="{8BE09609-E6B5-45BC-964E-46C0A30C6043}" authorId="{E90AB834-13B4-511E-44F4-D44524AD25F8}" status="resolved" created="2026-05-22T21:19:00.310" complete="100000">
    <ac:txMkLst xmlns:ac="http://schemas.microsoft.com/office/drawing/2013/main/command">
      <pc:docMk xmlns:pc="http://schemas.microsoft.com/office/powerpoint/2013/main/command"/>
      <pc:sldMk xmlns:pc="http://schemas.microsoft.com/office/powerpoint/2013/main/command" cId="3280264402" sldId="276"/>
      <ac:spMk id="2" creationId="{A6B9CD93-524D-A0F5-FB93-5A8AC126A18D}"/>
      <ac:txMk cp="218" len="359">
        <ac:context len="578" hash="2814089315"/>
      </ac:txMk>
    </ac:txMkLst>
    <p188:pos x="3703320" y="3621024"/>
    <p188:txBody>
      <a:bodyPr/>
      <a:lstStyle/>
      <a:p>
        <a:r>
          <a:rPr lang="en-US"/>
          <a:t>This is a lot of text for one slide ---can we cut this paragraph down a bit? Maybe something like " This guide provides parents, families and caregivers with a practical framework for understanding and addressing challenging behaviors in individuals with Down syndrome. By understanding behavior as a function, caregivers can promote more effective communication, strengthen relationships and improve overall quality of life."</a:t>
        </a:r>
      </a:p>
    </p188:txBody>
  </p188:cm>
</p188:cmLst>
</file>

<file path=ppt/comments/modernComment_115_C884D5E3.xml><?xml version="1.0" encoding="utf-8"?>
<p188:cmLst xmlns:a="http://schemas.openxmlformats.org/drawingml/2006/main" xmlns:r="http://schemas.openxmlformats.org/officeDocument/2006/relationships" xmlns:p188="http://schemas.microsoft.com/office/powerpoint/2018/8/main">
  <p188:cm id="{62D161C4-FBB5-4089-8F5F-6C8BA2EA46CF}" authorId="{E90AB834-13B4-511E-44F4-D44524AD25F8}" status="resolved" created="2026-05-22T21:22:41.663" complete="100000">
    <pc:sldMkLst xmlns:pc="http://schemas.microsoft.com/office/powerpoint/2013/main/command">
      <pc:docMk/>
      <pc:sldMk cId="3364148707" sldId="277"/>
    </pc:sldMkLst>
    <p188:txBody>
      <a:bodyPr/>
      <a:lstStyle/>
      <a:p>
        <a:r>
          <a:rPr lang="en-US"/>
          <a:t>I broke this slide up into two bullet points to break the text up a little and condensed some of the language.</a:t>
        </a:r>
      </a:p>
    </p188:txBody>
  </p188:cm>
</p188:cmLst>
</file>

<file path=ppt/comments/modernComment_117_D8C9404C.xml><?xml version="1.0" encoding="utf-8"?>
<p188:cmLst xmlns:a="http://schemas.openxmlformats.org/drawingml/2006/main" xmlns:r="http://schemas.openxmlformats.org/officeDocument/2006/relationships" xmlns:p188="http://schemas.microsoft.com/office/powerpoint/2018/8/main">
  <p188:cm id="{7F0CDA56-6C45-43E3-865B-D8E9F13F2ADA}" authorId="{E90AB834-13B4-511E-44F4-D44524AD25F8}" status="resolved" created="2026-05-22T21:32:24.003" complete="100000">
    <ac:deMkLst xmlns:ac="http://schemas.microsoft.com/office/drawing/2013/main/command">
      <pc:docMk xmlns:pc="http://schemas.microsoft.com/office/powerpoint/2013/main/command"/>
      <pc:sldMk xmlns:pc="http://schemas.microsoft.com/office/powerpoint/2013/main/command" cId="3637067852" sldId="279"/>
      <ac:spMk id="2" creationId="{AF64767C-0565-D87C-27C0-60F2455CF781}"/>
    </ac:deMkLst>
    <p188:txBody>
      <a:bodyPr/>
      <a:lstStyle/>
      <a:p>
        <a:r>
          <a:rPr lang="en-US"/>
          <a:t>I may have broke this -- sorry! I was trying to get the boxes to align more right so it wasn't directly under the red bullet, but then the boxes turned black and I can't get them to go to red. :0/</a:t>
        </a:r>
      </a:p>
    </p188:txBody>
  </p188:cm>
</p188:cmLst>
</file>

<file path=ppt/comments/modernComment_121_387438DB.xml><?xml version="1.0" encoding="utf-8"?>
<p188:cmLst xmlns:a="http://schemas.openxmlformats.org/drawingml/2006/main" xmlns:r="http://schemas.openxmlformats.org/officeDocument/2006/relationships" xmlns:p188="http://schemas.microsoft.com/office/powerpoint/2018/8/main">
  <p188:cm id="{93F8008B-1F74-4681-9C40-838B8076012F}" authorId="{E90AB834-13B4-511E-44F4-D44524AD25F8}" status="resolved" created="2026-05-22T22:11:21.390" complete="100000">
    <pc:sldMkLst xmlns:pc="http://schemas.microsoft.com/office/powerpoint/2013/main/command">
      <pc:docMk/>
      <pc:sldMk cId="947140827" sldId="289"/>
    </pc:sldMkLst>
    <p188:txBody>
      <a:bodyPr/>
      <a:lstStyle/>
      <a:p>
        <a:r>
          <a:rPr lang="en-US"/>
          <a:t>This is a lot of text -- any way to break this up? Maybe do three bullets (1. Interventions for challenging behavior may initially make the behavior worse; 2. Only consistent interventions can help the person learn that the behavior does not work as well as the intervention does to meet their needs 3. Interventions should be reviewed with local doctors or specialists...."</a:t>
        </a:r>
      </a:p>
    </p188:txBody>
  </p188:cm>
</p188:cmLst>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9CDB621-8BE7-C44E-9950-0B225AC9873A}"/>
              </a:ext>
            </a:extLst>
          </p:cNvPr>
          <p:cNvSpPr/>
          <p:nvPr userDrawn="1"/>
        </p:nvSpPr>
        <p:spPr>
          <a:xfrm rot="5400000">
            <a:off x="-551664" y="3366934"/>
            <a:ext cx="6863254" cy="118880"/>
          </a:xfrm>
          <a:prstGeom prst="rect">
            <a:avLst/>
          </a:prstGeom>
          <a:solidFill>
            <a:srgbClr val="D32A3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60FF190-8DE3-4C47-B0D5-C87F15FEDB98}"/>
              </a:ext>
            </a:extLst>
          </p:cNvPr>
          <p:cNvSpPr/>
          <p:nvPr userDrawn="1"/>
        </p:nvSpPr>
        <p:spPr>
          <a:xfrm rot="5400000">
            <a:off x="-2002115" y="1996862"/>
            <a:ext cx="6863254" cy="2859024"/>
          </a:xfrm>
          <a:prstGeom prst="rect">
            <a:avLst/>
          </a:prstGeom>
          <a:solidFill>
            <a:srgbClr val="1F316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514835" y="1716054"/>
            <a:ext cx="5471439" cy="1986158"/>
          </a:xfrm>
        </p:spPr>
        <p:txBody>
          <a:bodyPr/>
          <a:lstStyle>
            <a:lvl1pPr algn="l">
              <a:defRPr>
                <a:solidFill>
                  <a:srgbClr val="1F3061"/>
                </a:solidFill>
                <a:latin typeface="Roboto"/>
                <a:cs typeface="Roboto"/>
              </a:defRPr>
            </a:lvl1pPr>
          </a:lstStyle>
          <a:p>
            <a:r>
              <a:rPr lang="en-US"/>
              <a:t>Click to edit Master title style</a:t>
            </a:r>
          </a:p>
        </p:txBody>
      </p:sp>
      <p:sp>
        <p:nvSpPr>
          <p:cNvPr id="3" name="Subtitle 2"/>
          <p:cNvSpPr>
            <a:spLocks noGrp="1"/>
          </p:cNvSpPr>
          <p:nvPr>
            <p:ph type="subTitle" idx="1"/>
          </p:nvPr>
        </p:nvSpPr>
        <p:spPr>
          <a:xfrm>
            <a:off x="3514835" y="3935568"/>
            <a:ext cx="5471439" cy="1464645"/>
          </a:xfrm>
        </p:spPr>
        <p:txBody>
          <a:bodyPr>
            <a:normAutofit/>
          </a:bodyPr>
          <a:lstStyle>
            <a:lvl1pPr marL="0" indent="0" algn="l">
              <a:buNone/>
              <a:defRPr sz="2400">
                <a:solidFill>
                  <a:srgbClr val="C00000"/>
                </a:solidFill>
                <a:latin typeface="Roboto"/>
                <a:cs typeface="Roboto"/>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a:xfrm>
            <a:off x="343334" y="6356350"/>
            <a:ext cx="837769" cy="365125"/>
          </a:xfrm>
        </p:spPr>
        <p:txBody>
          <a:bodyPr/>
          <a:lstStyle>
            <a:lvl1pPr algn="l">
              <a:defRPr/>
            </a:lvl1pPr>
          </a:lstStyle>
          <a:p>
            <a:fld id="{704DCC8E-CBED-3D4F-87E1-935E52388D9E}" type="slidenum">
              <a:rPr lang="en-US" smtClean="0"/>
              <a:pPr/>
              <a:t>‹#›</a:t>
            </a:fld>
            <a:endParaRPr lang="en-US"/>
          </a:p>
        </p:txBody>
      </p:sp>
      <p:pic>
        <p:nvPicPr>
          <p:cNvPr id="8" name="Picture 7" descr="NDSS_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6095" y="5644608"/>
            <a:ext cx="1830179" cy="968997"/>
          </a:xfrm>
          <a:prstGeom prst="rect">
            <a:avLst/>
          </a:prstGeom>
        </p:spPr>
      </p:pic>
    </p:spTree>
    <p:extLst>
      <p:ext uri="{BB962C8B-B14F-4D97-AF65-F5344CB8AC3E}">
        <p14:creationId xmlns:p14="http://schemas.microsoft.com/office/powerpoint/2010/main" val="3660473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DD23CE-1C48-7845-9409-D751AAEFBF93}" type="datetimeFigureOut">
              <a:rPr lang="en-US" smtClean="0"/>
              <a:t>5/26/2026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4DCC8E-CBED-3D4F-87E1-935E52388D9E}" type="slidenum">
              <a:rPr lang="en-US" smtClean="0"/>
              <a:t>‹#›</a:t>
            </a:fld>
            <a:endParaRPr lang="en-US"/>
          </a:p>
        </p:txBody>
      </p:sp>
    </p:spTree>
    <p:extLst>
      <p:ext uri="{BB962C8B-B14F-4D97-AF65-F5344CB8AC3E}">
        <p14:creationId xmlns:p14="http://schemas.microsoft.com/office/powerpoint/2010/main" val="2445251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DD23CE-1C48-7845-9409-D751AAEFBF93}" type="datetimeFigureOut">
              <a:rPr lang="en-US" smtClean="0"/>
              <a:t>5/26/2026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4DCC8E-CBED-3D4F-87E1-935E52388D9E}" type="slidenum">
              <a:rPr lang="en-US" smtClean="0"/>
              <a:t>‹#›</a:t>
            </a:fld>
            <a:endParaRPr lang="en-US"/>
          </a:p>
        </p:txBody>
      </p:sp>
    </p:spTree>
    <p:extLst>
      <p:ext uri="{BB962C8B-B14F-4D97-AF65-F5344CB8AC3E}">
        <p14:creationId xmlns:p14="http://schemas.microsoft.com/office/powerpoint/2010/main" val="29080528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d Subhead Content Slid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4389798"/>
            <a:ext cx="8229600" cy="1129207"/>
          </a:xfrm>
          <a:prstGeom prst="rect">
            <a:avLst/>
          </a:prstGeom>
        </p:spPr>
        <p:txBody>
          <a:bodyPr numCol="3"/>
          <a:lstStyle>
            <a:lvl1pPr marL="0" indent="0" algn="ctr">
              <a:buClr>
                <a:srgbClr val="C00000"/>
              </a:buClr>
              <a:buFontTx/>
              <a:buNone/>
              <a:defRPr sz="2400" b="0" i="0">
                <a:latin typeface="Calibri" panose="020F0502020204030204" pitchFamily="34" charset="0"/>
                <a:cs typeface="Calibri" panose="020F0502020204030204" pitchFamily="34" charset="0"/>
              </a:defRPr>
            </a:lvl1pPr>
            <a:lvl2pPr>
              <a:defRPr sz="2400" b="0" i="0">
                <a:latin typeface="Calibri" panose="020F0502020204030204" pitchFamily="34" charset="0"/>
                <a:cs typeface="Calibri" panose="020F0502020204030204" pitchFamily="34" charset="0"/>
              </a:defRPr>
            </a:lvl2pPr>
            <a:lvl3pPr>
              <a:defRPr sz="2400" b="0" i="0">
                <a:latin typeface="Calibri" panose="020F0502020204030204" pitchFamily="34" charset="0"/>
                <a:cs typeface="Calibri" panose="020F0502020204030204" pitchFamily="34" charset="0"/>
              </a:defRPr>
            </a:lvl3pPr>
            <a:lvl4pPr>
              <a:defRPr sz="2400" b="0" i="0">
                <a:latin typeface="Calibri" panose="020F0502020204030204" pitchFamily="34" charset="0"/>
                <a:cs typeface="Calibri" panose="020F0502020204030204" pitchFamily="34" charset="0"/>
              </a:defRPr>
            </a:lvl4pPr>
            <a:lvl5pPr>
              <a:defRPr sz="2400" b="0" i="0">
                <a:latin typeface="Calibri" panose="020F0502020204030204" pitchFamily="34" charset="0"/>
                <a:cs typeface="Calibri" panose="020F0502020204030204" pitchFamily="34" charset="0"/>
              </a:defRPr>
            </a:lvl5pPr>
          </a:lstStyle>
          <a:p>
            <a:pPr lvl="0"/>
            <a:r>
              <a:rPr lang="en-US"/>
              <a:t>Click to add blue text</a:t>
            </a:r>
          </a:p>
        </p:txBody>
      </p:sp>
      <p:sp>
        <p:nvSpPr>
          <p:cNvPr id="8" name="Slide Number Placeholder 5"/>
          <p:cNvSpPr>
            <a:spLocks noGrp="1"/>
          </p:cNvSpPr>
          <p:nvPr>
            <p:ph type="sldNum" sz="quarter" idx="12"/>
          </p:nvPr>
        </p:nvSpPr>
        <p:spPr>
          <a:xfrm>
            <a:off x="343334" y="6356350"/>
            <a:ext cx="837769" cy="365125"/>
          </a:xfrm>
          <a:prstGeom prst="rect">
            <a:avLst/>
          </a:prstGeom>
        </p:spPr>
        <p:txBody>
          <a:bodyPr/>
          <a:lstStyle>
            <a:lvl1pPr algn="l">
              <a:defRPr/>
            </a:lvl1pPr>
          </a:lstStyle>
          <a:p>
            <a:fld id="{704DCC8E-CBED-3D4F-87E1-935E52388D9E}" type="slidenum">
              <a:rPr lang="en-US" smtClean="0"/>
              <a:pPr/>
              <a:t>‹#›</a:t>
            </a:fld>
            <a:endParaRPr lang="en-US"/>
          </a:p>
        </p:txBody>
      </p:sp>
      <p:pic>
        <p:nvPicPr>
          <p:cNvPr id="9" name="Picture 8" descr="NDSS_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62315" y="6156663"/>
            <a:ext cx="963185" cy="509963"/>
          </a:xfrm>
          <a:prstGeom prst="rect">
            <a:avLst/>
          </a:prstGeom>
        </p:spPr>
      </p:pic>
      <p:sp>
        <p:nvSpPr>
          <p:cNvPr id="10" name="Subtitle 2"/>
          <p:cNvSpPr>
            <a:spLocks noGrp="1"/>
          </p:cNvSpPr>
          <p:nvPr>
            <p:ph type="subTitle" idx="13" hasCustomPrompt="1"/>
          </p:nvPr>
        </p:nvSpPr>
        <p:spPr>
          <a:xfrm>
            <a:off x="457200" y="1591287"/>
            <a:ext cx="8343465" cy="703618"/>
          </a:xfrm>
          <a:prstGeom prst="rect">
            <a:avLst/>
          </a:prstGeom>
        </p:spPr>
        <p:txBody>
          <a:bodyPr>
            <a:normAutofit/>
          </a:bodyPr>
          <a:lstStyle>
            <a:lvl1pPr marL="0" indent="0" algn="l">
              <a:lnSpc>
                <a:spcPts val="2180"/>
              </a:lnSpc>
              <a:spcBef>
                <a:spcPts val="100"/>
              </a:spcBef>
              <a:buNone/>
              <a:defRPr sz="2400" b="1" i="0">
                <a:solidFill>
                  <a:schemeClr val="accent1"/>
                </a:solidFill>
                <a:latin typeface="Calibri" panose="020F0502020204030204" pitchFamily="34" charset="0"/>
                <a:cs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red subhead</a:t>
            </a:r>
          </a:p>
        </p:txBody>
      </p:sp>
      <p:sp>
        <p:nvSpPr>
          <p:cNvPr id="4" name="Rectangle 3">
            <a:extLst>
              <a:ext uri="{FF2B5EF4-FFF2-40B4-BE49-F238E27FC236}">
                <a16:creationId xmlns:a16="http://schemas.microsoft.com/office/drawing/2014/main" id="{F9F18B49-9B3E-DE4C-80BA-A04156788FAD}"/>
              </a:ext>
            </a:extLst>
          </p:cNvPr>
          <p:cNvSpPr/>
          <p:nvPr userDrawn="1"/>
        </p:nvSpPr>
        <p:spPr>
          <a:xfrm>
            <a:off x="-1" y="0"/>
            <a:ext cx="9144001" cy="12816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69D4E6F-A496-B74F-812C-FB4724448297}"/>
              </a:ext>
            </a:extLst>
          </p:cNvPr>
          <p:cNvSpPr/>
          <p:nvPr userDrawn="1"/>
        </p:nvSpPr>
        <p:spPr>
          <a:xfrm>
            <a:off x="0" y="1281600"/>
            <a:ext cx="9144000" cy="936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F7DE808F-399C-3CC5-3B1D-D88FCD495AA5}"/>
              </a:ext>
            </a:extLst>
          </p:cNvPr>
          <p:cNvSpPr>
            <a:spLocks noGrp="1"/>
          </p:cNvSpPr>
          <p:nvPr>
            <p:ph type="title" hasCustomPrompt="1"/>
          </p:nvPr>
        </p:nvSpPr>
        <p:spPr>
          <a:xfrm>
            <a:off x="343334" y="357007"/>
            <a:ext cx="8457331" cy="833232"/>
          </a:xfrm>
          <a:prstGeom prst="rect">
            <a:avLst/>
          </a:prstGeom>
        </p:spPr>
        <p:txBody>
          <a:bodyPr>
            <a:normAutofit/>
          </a:bodyPr>
          <a:lstStyle>
            <a:lvl1pPr algn="l">
              <a:defRPr sz="2600" b="1">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add title</a:t>
            </a:r>
          </a:p>
        </p:txBody>
      </p:sp>
      <p:pic>
        <p:nvPicPr>
          <p:cNvPr id="2" name="Picture 1" descr="A white line on a blue circle&#10;&#10;Description automatically generated">
            <a:extLst>
              <a:ext uri="{FF2B5EF4-FFF2-40B4-BE49-F238E27FC236}">
                <a16:creationId xmlns:a16="http://schemas.microsoft.com/office/drawing/2014/main" id="{CCE77293-EFF2-C50F-DCF0-028BAC69D126}"/>
              </a:ext>
            </a:extLst>
          </p:cNvPr>
          <p:cNvPicPr>
            <a:picLocks noChangeAspect="1"/>
          </p:cNvPicPr>
          <p:nvPr userDrawn="1"/>
        </p:nvPicPr>
        <p:blipFill>
          <a:blip r:embed="rId3"/>
          <a:stretch>
            <a:fillRect/>
          </a:stretch>
        </p:blipFill>
        <p:spPr>
          <a:xfrm>
            <a:off x="3666959" y="2520908"/>
            <a:ext cx="1752600" cy="1790700"/>
          </a:xfrm>
          <a:prstGeom prst="rect">
            <a:avLst/>
          </a:prstGeom>
        </p:spPr>
      </p:pic>
      <p:pic>
        <p:nvPicPr>
          <p:cNvPr id="6" name="Picture 5" descr="A computer screen with a globe on it&#10;&#10;Description automatically generated">
            <a:extLst>
              <a:ext uri="{FF2B5EF4-FFF2-40B4-BE49-F238E27FC236}">
                <a16:creationId xmlns:a16="http://schemas.microsoft.com/office/drawing/2014/main" id="{F079A4CB-5C22-BB25-6C2A-31BF66A729AB}"/>
              </a:ext>
            </a:extLst>
          </p:cNvPr>
          <p:cNvPicPr>
            <a:picLocks noChangeAspect="1"/>
          </p:cNvPicPr>
          <p:nvPr userDrawn="1"/>
        </p:nvPicPr>
        <p:blipFill>
          <a:blip r:embed="rId4"/>
          <a:stretch>
            <a:fillRect/>
          </a:stretch>
        </p:blipFill>
        <p:spPr>
          <a:xfrm>
            <a:off x="875142" y="2442259"/>
            <a:ext cx="1987331" cy="1914624"/>
          </a:xfrm>
          <a:prstGeom prst="rect">
            <a:avLst/>
          </a:prstGeom>
        </p:spPr>
      </p:pic>
      <p:pic>
        <p:nvPicPr>
          <p:cNvPr id="7" name="Picture 6" descr="A white line drawing of a megaphone&#10;&#10;Description automatically generated">
            <a:extLst>
              <a:ext uri="{FF2B5EF4-FFF2-40B4-BE49-F238E27FC236}">
                <a16:creationId xmlns:a16="http://schemas.microsoft.com/office/drawing/2014/main" id="{538055DC-8165-36B2-019A-D67634D5F32A}"/>
              </a:ext>
            </a:extLst>
          </p:cNvPr>
          <p:cNvPicPr>
            <a:picLocks noChangeAspect="1"/>
          </p:cNvPicPr>
          <p:nvPr userDrawn="1"/>
        </p:nvPicPr>
        <p:blipFill>
          <a:blip r:embed="rId5"/>
          <a:stretch>
            <a:fillRect/>
          </a:stretch>
        </p:blipFill>
        <p:spPr>
          <a:xfrm>
            <a:off x="6357259" y="2594060"/>
            <a:ext cx="1752600" cy="1717548"/>
          </a:xfrm>
          <a:prstGeom prst="rect">
            <a:avLst/>
          </a:prstGeom>
        </p:spPr>
      </p:pic>
    </p:spTree>
    <p:extLst>
      <p:ext uri="{BB962C8B-B14F-4D97-AF65-F5344CB8AC3E}">
        <p14:creationId xmlns:p14="http://schemas.microsoft.com/office/powerpoint/2010/main" val="1276776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61741"/>
            <a:ext cx="8229600" cy="3671909"/>
          </a:xfrm>
        </p:spPr>
        <p:txBody>
          <a:bodyPr/>
          <a:lstStyle>
            <a:lvl1pPr>
              <a:buClr>
                <a:srgbClr val="C00000"/>
              </a:buClr>
              <a:defRPr sz="1800">
                <a:latin typeface="Roboto"/>
                <a:cs typeface="Roboto"/>
              </a:defRPr>
            </a:lvl1pPr>
            <a:lvl2pPr>
              <a:defRPr sz="1800">
                <a:latin typeface="Roboto"/>
                <a:cs typeface="Roboto"/>
              </a:defRPr>
            </a:lvl2pPr>
            <a:lvl3pPr>
              <a:defRPr sz="1800">
                <a:latin typeface="Roboto"/>
                <a:cs typeface="Roboto"/>
              </a:defRPr>
            </a:lvl3pPr>
            <a:lvl4pPr>
              <a:defRPr sz="1800">
                <a:latin typeface="Roboto"/>
                <a:cs typeface="Roboto"/>
              </a:defRPr>
            </a:lvl4pPr>
            <a:lvl5pPr>
              <a:defRPr sz="1800">
                <a:latin typeface="Roboto"/>
                <a:cs typeface="Roboto"/>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a:spLocks noGrp="1"/>
          </p:cNvSpPr>
          <p:nvPr>
            <p:ph type="sldNum" sz="quarter" idx="12"/>
          </p:nvPr>
        </p:nvSpPr>
        <p:spPr>
          <a:xfrm>
            <a:off x="343334" y="6356350"/>
            <a:ext cx="837769" cy="365125"/>
          </a:xfrm>
        </p:spPr>
        <p:txBody>
          <a:bodyPr/>
          <a:lstStyle>
            <a:lvl1pPr algn="l">
              <a:defRPr/>
            </a:lvl1pPr>
          </a:lstStyle>
          <a:p>
            <a:fld id="{704DCC8E-CBED-3D4F-87E1-935E52388D9E}" type="slidenum">
              <a:rPr lang="en-US" smtClean="0"/>
              <a:pPr/>
              <a:t>‹#›</a:t>
            </a:fld>
            <a:endParaRPr lang="en-US"/>
          </a:p>
        </p:txBody>
      </p:sp>
      <p:pic>
        <p:nvPicPr>
          <p:cNvPr id="9" name="Picture 8" descr="NDSS_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62315" y="6156663"/>
            <a:ext cx="963185" cy="509963"/>
          </a:xfrm>
          <a:prstGeom prst="rect">
            <a:avLst/>
          </a:prstGeom>
        </p:spPr>
      </p:pic>
      <p:sp>
        <p:nvSpPr>
          <p:cNvPr id="10" name="Subtitle 2"/>
          <p:cNvSpPr>
            <a:spLocks noGrp="1"/>
          </p:cNvSpPr>
          <p:nvPr>
            <p:ph type="subTitle" idx="13"/>
          </p:nvPr>
        </p:nvSpPr>
        <p:spPr>
          <a:xfrm>
            <a:off x="457200" y="1479768"/>
            <a:ext cx="8343465" cy="674839"/>
          </a:xfrm>
        </p:spPr>
        <p:txBody>
          <a:bodyPr>
            <a:normAutofit/>
          </a:bodyPr>
          <a:lstStyle>
            <a:lvl1pPr marL="0" indent="0" algn="l">
              <a:buNone/>
              <a:defRPr sz="2000">
                <a:solidFill>
                  <a:srgbClr val="C00000"/>
                </a:solidFill>
                <a:latin typeface="Roboto"/>
                <a:cs typeface="Roboto"/>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Rectangle 3">
            <a:extLst>
              <a:ext uri="{FF2B5EF4-FFF2-40B4-BE49-F238E27FC236}">
                <a16:creationId xmlns:a16="http://schemas.microsoft.com/office/drawing/2014/main" id="{F9F18B49-9B3E-DE4C-80BA-A04156788FAD}"/>
              </a:ext>
            </a:extLst>
          </p:cNvPr>
          <p:cNvSpPr/>
          <p:nvPr userDrawn="1"/>
        </p:nvSpPr>
        <p:spPr>
          <a:xfrm>
            <a:off x="0" y="0"/>
            <a:ext cx="9144000" cy="1281600"/>
          </a:xfrm>
          <a:prstGeom prst="rect">
            <a:avLst/>
          </a:prstGeom>
          <a:solidFill>
            <a:srgbClr val="1F306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69300"/>
            <a:ext cx="7312480" cy="1143000"/>
          </a:xfrm>
        </p:spPr>
        <p:txBody>
          <a:bodyPr>
            <a:normAutofit/>
          </a:bodyPr>
          <a:lstStyle>
            <a:lvl1pPr algn="l">
              <a:defRPr sz="2600">
                <a:solidFill>
                  <a:schemeClr val="bg1"/>
                </a:solidFill>
                <a:latin typeface="Roboto"/>
                <a:cs typeface="Roboto"/>
              </a:defRPr>
            </a:lvl1pPr>
          </a:lstStyle>
          <a:p>
            <a:r>
              <a:rPr lang="en-US"/>
              <a:t>Click to edit Master title style</a:t>
            </a:r>
          </a:p>
        </p:txBody>
      </p:sp>
      <p:sp>
        <p:nvSpPr>
          <p:cNvPr id="11" name="Rectangle 10">
            <a:extLst>
              <a:ext uri="{FF2B5EF4-FFF2-40B4-BE49-F238E27FC236}">
                <a16:creationId xmlns:a16="http://schemas.microsoft.com/office/drawing/2014/main" id="{069D4E6F-A496-B74F-812C-FB4724448297}"/>
              </a:ext>
            </a:extLst>
          </p:cNvPr>
          <p:cNvSpPr/>
          <p:nvPr userDrawn="1"/>
        </p:nvSpPr>
        <p:spPr>
          <a:xfrm>
            <a:off x="0" y="1281600"/>
            <a:ext cx="9144000" cy="93600"/>
          </a:xfrm>
          <a:prstGeom prst="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7972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Title 1"/>
          <p:cNvSpPr>
            <a:spLocks noGrp="1"/>
          </p:cNvSpPr>
          <p:nvPr>
            <p:ph type="ctrTitle"/>
          </p:nvPr>
        </p:nvSpPr>
        <p:spPr>
          <a:xfrm>
            <a:off x="343334" y="4266796"/>
            <a:ext cx="7119832" cy="1986158"/>
          </a:xfrm>
        </p:spPr>
        <p:txBody>
          <a:bodyPr>
            <a:normAutofit/>
          </a:bodyPr>
          <a:lstStyle>
            <a:lvl1pPr algn="l">
              <a:defRPr sz="3200">
                <a:solidFill>
                  <a:srgbClr val="1F497D"/>
                </a:solidFill>
                <a:latin typeface="Roboto"/>
                <a:cs typeface="Roboto"/>
              </a:defRPr>
            </a:lvl1pPr>
          </a:lstStyle>
          <a:p>
            <a:r>
              <a:rPr lang="en-US"/>
              <a:t>Click to edit Master title style</a:t>
            </a:r>
          </a:p>
        </p:txBody>
      </p:sp>
      <p:sp>
        <p:nvSpPr>
          <p:cNvPr id="9" name="Slide Number Placeholder 5"/>
          <p:cNvSpPr>
            <a:spLocks noGrp="1"/>
          </p:cNvSpPr>
          <p:nvPr>
            <p:ph type="sldNum" sz="quarter" idx="12"/>
          </p:nvPr>
        </p:nvSpPr>
        <p:spPr>
          <a:xfrm>
            <a:off x="343334" y="6356350"/>
            <a:ext cx="837769" cy="365125"/>
          </a:xfrm>
        </p:spPr>
        <p:txBody>
          <a:bodyPr/>
          <a:lstStyle>
            <a:lvl1pPr algn="l">
              <a:defRPr/>
            </a:lvl1pPr>
          </a:lstStyle>
          <a:p>
            <a:fld id="{704DCC8E-CBED-3D4F-87E1-935E52388D9E}" type="slidenum">
              <a:rPr lang="en-US" smtClean="0"/>
              <a:pPr/>
              <a:t>‹#›</a:t>
            </a:fld>
            <a:endParaRPr lang="en-US"/>
          </a:p>
        </p:txBody>
      </p:sp>
      <p:pic>
        <p:nvPicPr>
          <p:cNvPr id="10" name="Picture 9" descr="NDSS_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62315" y="6158968"/>
            <a:ext cx="963185" cy="509963"/>
          </a:xfrm>
          <a:prstGeom prst="rect">
            <a:avLst/>
          </a:prstGeom>
        </p:spPr>
      </p:pic>
      <p:sp>
        <p:nvSpPr>
          <p:cNvPr id="6" name="Rectangle 5">
            <a:extLst>
              <a:ext uri="{FF2B5EF4-FFF2-40B4-BE49-F238E27FC236}">
                <a16:creationId xmlns:a16="http://schemas.microsoft.com/office/drawing/2014/main" id="{39668178-01E2-7A4A-A7D9-866B75A7F38F}"/>
              </a:ext>
            </a:extLst>
          </p:cNvPr>
          <p:cNvSpPr/>
          <p:nvPr userDrawn="1"/>
        </p:nvSpPr>
        <p:spPr>
          <a:xfrm>
            <a:off x="0" y="0"/>
            <a:ext cx="9144000" cy="4069800"/>
          </a:xfrm>
          <a:prstGeom prst="rect">
            <a:avLst/>
          </a:prstGeom>
          <a:solidFill>
            <a:srgbClr val="1F306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3892EDB-7269-074A-AF70-19AE614D5FCE}"/>
              </a:ext>
            </a:extLst>
          </p:cNvPr>
          <p:cNvSpPr/>
          <p:nvPr userDrawn="1"/>
        </p:nvSpPr>
        <p:spPr>
          <a:xfrm>
            <a:off x="0" y="4069800"/>
            <a:ext cx="9144000" cy="93600"/>
          </a:xfrm>
          <a:prstGeom prst="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6307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EDD23CE-1C48-7845-9409-D751AAEFBF93}" type="datetimeFigureOut">
              <a:rPr lang="en-US" smtClean="0"/>
              <a:t>5/26/2026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4DCC8E-CBED-3D4F-87E1-935E52388D9E}" type="slidenum">
              <a:rPr lang="en-US" smtClean="0"/>
              <a:t>‹#›</a:t>
            </a:fld>
            <a:endParaRPr lang="en-US"/>
          </a:p>
        </p:txBody>
      </p:sp>
    </p:spTree>
    <p:extLst>
      <p:ext uri="{BB962C8B-B14F-4D97-AF65-F5344CB8AC3E}">
        <p14:creationId xmlns:p14="http://schemas.microsoft.com/office/powerpoint/2010/main" val="1190796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EDD23CE-1C48-7845-9409-D751AAEFBF93}" type="datetimeFigureOut">
              <a:rPr lang="en-US" smtClean="0"/>
              <a:t>5/26/2026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4DCC8E-CBED-3D4F-87E1-935E52388D9E}" type="slidenum">
              <a:rPr lang="en-US" smtClean="0"/>
              <a:t>‹#›</a:t>
            </a:fld>
            <a:endParaRPr lang="en-US"/>
          </a:p>
        </p:txBody>
      </p:sp>
    </p:spTree>
    <p:extLst>
      <p:ext uri="{BB962C8B-B14F-4D97-AF65-F5344CB8AC3E}">
        <p14:creationId xmlns:p14="http://schemas.microsoft.com/office/powerpoint/2010/main" val="1544794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EDD23CE-1C48-7845-9409-D751AAEFBF93}" type="datetimeFigureOut">
              <a:rPr lang="en-US" smtClean="0"/>
              <a:t>5/26/2026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4DCC8E-CBED-3D4F-87E1-935E52388D9E}" type="slidenum">
              <a:rPr lang="en-US" smtClean="0"/>
              <a:t>‹#›</a:t>
            </a:fld>
            <a:endParaRPr lang="en-US"/>
          </a:p>
        </p:txBody>
      </p:sp>
    </p:spTree>
    <p:extLst>
      <p:ext uri="{BB962C8B-B14F-4D97-AF65-F5344CB8AC3E}">
        <p14:creationId xmlns:p14="http://schemas.microsoft.com/office/powerpoint/2010/main" val="1796009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DD23CE-1C48-7845-9409-D751AAEFBF93}" type="datetimeFigureOut">
              <a:rPr lang="en-US" smtClean="0"/>
              <a:t>5/26/2026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4DCC8E-CBED-3D4F-87E1-935E52388D9E}" type="slidenum">
              <a:rPr lang="en-US" smtClean="0"/>
              <a:t>‹#›</a:t>
            </a:fld>
            <a:endParaRPr lang="en-US"/>
          </a:p>
        </p:txBody>
      </p:sp>
    </p:spTree>
    <p:extLst>
      <p:ext uri="{BB962C8B-B14F-4D97-AF65-F5344CB8AC3E}">
        <p14:creationId xmlns:p14="http://schemas.microsoft.com/office/powerpoint/2010/main" val="2931524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DD23CE-1C48-7845-9409-D751AAEFBF93}" type="datetimeFigureOut">
              <a:rPr lang="en-US" smtClean="0"/>
              <a:t>5/26/2026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4DCC8E-CBED-3D4F-87E1-935E52388D9E}" type="slidenum">
              <a:rPr lang="en-US" smtClean="0"/>
              <a:t>‹#›</a:t>
            </a:fld>
            <a:endParaRPr lang="en-US"/>
          </a:p>
        </p:txBody>
      </p:sp>
    </p:spTree>
    <p:extLst>
      <p:ext uri="{BB962C8B-B14F-4D97-AF65-F5344CB8AC3E}">
        <p14:creationId xmlns:p14="http://schemas.microsoft.com/office/powerpoint/2010/main" val="3296359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DD23CE-1C48-7845-9409-D751AAEFBF93}" type="datetimeFigureOut">
              <a:rPr lang="en-US" smtClean="0"/>
              <a:t>5/26/2026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4DCC8E-CBED-3D4F-87E1-935E52388D9E}" type="slidenum">
              <a:rPr lang="en-US" smtClean="0"/>
              <a:t>‹#›</a:t>
            </a:fld>
            <a:endParaRPr lang="en-US"/>
          </a:p>
        </p:txBody>
      </p:sp>
    </p:spTree>
    <p:extLst>
      <p:ext uri="{BB962C8B-B14F-4D97-AF65-F5344CB8AC3E}">
        <p14:creationId xmlns:p14="http://schemas.microsoft.com/office/powerpoint/2010/main" val="1578778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DD23CE-1C48-7845-9409-D751AAEFBF93}" type="datetimeFigureOut">
              <a:rPr lang="en-US" smtClean="0"/>
              <a:t>5/26/2026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4DCC8E-CBED-3D4F-87E1-935E52388D9E}" type="slidenum">
              <a:rPr lang="en-US" smtClean="0"/>
              <a:t>‹#›</a:t>
            </a:fld>
            <a:endParaRPr lang="en-US"/>
          </a:p>
        </p:txBody>
      </p:sp>
    </p:spTree>
    <p:extLst>
      <p:ext uri="{BB962C8B-B14F-4D97-AF65-F5344CB8AC3E}">
        <p14:creationId xmlns:p14="http://schemas.microsoft.com/office/powerpoint/2010/main" val="38864589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uchealth0-my.sharepoint.com/personal/uid60851_uchealth_com/Documents/Desktop/NDSS/NTG%20for%20families.pdf"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microsoft.com/office/2018/10/relationships/comments" Target="../comments/modernComment_121_387438DB.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hyperlink" Target="https://youtu.be/Ey2X2TdsbDo" TargetMode="Externa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microsoft.com/office/2018/10/relationships/comments" Target="../comments/modernComment_114_C384DCD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microsoft.com/office/2018/10/relationships/comments" Target="../comments/modernComment_115_C884D5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microsoft.com/office/2018/10/relationships/comments" Target="../comments/modernComment_117_D8C9404C.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400">
                <a:ea typeface="Roboto"/>
              </a:rPr>
              <a:t>Navigating Behavior</a:t>
            </a:r>
          </a:p>
        </p:txBody>
      </p:sp>
    </p:spTree>
    <p:extLst>
      <p:ext uri="{BB962C8B-B14F-4D97-AF65-F5344CB8AC3E}">
        <p14:creationId xmlns:p14="http://schemas.microsoft.com/office/powerpoint/2010/main" val="26517614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F8F16A-BE77-2623-ED2F-5208D9B04AD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A6D04D3-CFA9-7C20-9B93-33D45B91AB7F}"/>
              </a:ext>
            </a:extLst>
          </p:cNvPr>
          <p:cNvSpPr>
            <a:spLocks noGrp="1"/>
          </p:cNvSpPr>
          <p:nvPr>
            <p:ph type="title"/>
          </p:nvPr>
        </p:nvSpPr>
        <p:spPr>
          <a:xfrm>
            <a:off x="384923" y="85202"/>
            <a:ext cx="8488017" cy="1143000"/>
          </a:xfrm>
        </p:spPr>
        <p:txBody>
          <a:bodyPr>
            <a:normAutofit/>
          </a:bodyPr>
          <a:lstStyle/>
          <a:p>
            <a:r>
              <a:rPr lang="en-US" sz="3200" b="1"/>
              <a:t>How do we understand challenging behavior?</a:t>
            </a:r>
          </a:p>
        </p:txBody>
      </p:sp>
      <p:pic>
        <p:nvPicPr>
          <p:cNvPr id="5" name="Content Placeholder 4">
            <a:extLst>
              <a:ext uri="{FF2B5EF4-FFF2-40B4-BE49-F238E27FC236}">
                <a16:creationId xmlns:a16="http://schemas.microsoft.com/office/drawing/2014/main" id="{9B572566-D662-5746-3718-6F98A3698D20}"/>
              </a:ext>
            </a:extLst>
          </p:cNvPr>
          <p:cNvPicPr>
            <a:picLocks noGrp="1" noChangeAspect="1"/>
          </p:cNvPicPr>
          <p:nvPr>
            <p:ph idx="1"/>
          </p:nvPr>
        </p:nvPicPr>
        <p:blipFill>
          <a:blip r:embed="rId2"/>
          <a:stretch>
            <a:fillRect/>
          </a:stretch>
        </p:blipFill>
        <p:spPr>
          <a:xfrm>
            <a:off x="79513" y="1383527"/>
            <a:ext cx="8984975" cy="5389271"/>
          </a:xfrm>
          <a:prstGeom prst="rect">
            <a:avLst/>
          </a:prstGeom>
          <a:solidFill>
            <a:schemeClr val="bg1"/>
          </a:solidFill>
        </p:spPr>
      </p:pic>
    </p:spTree>
    <p:extLst>
      <p:ext uri="{BB962C8B-B14F-4D97-AF65-F5344CB8AC3E}">
        <p14:creationId xmlns:p14="http://schemas.microsoft.com/office/powerpoint/2010/main" val="33821339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58AA5-1F71-E367-3560-C5417C7E4D1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81F0192-237B-128B-CEE0-2E284C402B1B}"/>
              </a:ext>
            </a:extLst>
          </p:cNvPr>
          <p:cNvSpPr>
            <a:spLocks noGrp="1"/>
          </p:cNvSpPr>
          <p:nvPr>
            <p:ph type="subTitle" idx="13"/>
          </p:nvPr>
        </p:nvSpPr>
        <p:spPr/>
        <p:txBody>
          <a:bodyPr>
            <a:normAutofit/>
          </a:bodyPr>
          <a:lstStyle/>
          <a:p>
            <a:r>
              <a:rPr lang="en-US" sz="2400" b="1"/>
              <a:t>Common causes of challenging behavior</a:t>
            </a:r>
          </a:p>
        </p:txBody>
      </p:sp>
      <p:sp>
        <p:nvSpPr>
          <p:cNvPr id="4" name="Title 3">
            <a:extLst>
              <a:ext uri="{FF2B5EF4-FFF2-40B4-BE49-F238E27FC236}">
                <a16:creationId xmlns:a16="http://schemas.microsoft.com/office/drawing/2014/main" id="{3A8C7A6B-4B96-B3AB-12F3-15523E39072A}"/>
              </a:ext>
            </a:extLst>
          </p:cNvPr>
          <p:cNvSpPr>
            <a:spLocks noGrp="1"/>
          </p:cNvSpPr>
          <p:nvPr>
            <p:ph type="title"/>
          </p:nvPr>
        </p:nvSpPr>
        <p:spPr>
          <a:xfrm>
            <a:off x="384923" y="85202"/>
            <a:ext cx="8488017" cy="1143000"/>
          </a:xfrm>
        </p:spPr>
        <p:txBody>
          <a:bodyPr>
            <a:normAutofit/>
          </a:bodyPr>
          <a:lstStyle/>
          <a:p>
            <a:r>
              <a:rPr lang="en-US" sz="3200" b="1"/>
              <a:t>How do we understand challenging behavior?</a:t>
            </a:r>
          </a:p>
        </p:txBody>
      </p:sp>
      <p:sp>
        <p:nvSpPr>
          <p:cNvPr id="5" name="Content Placeholder 4">
            <a:extLst>
              <a:ext uri="{FF2B5EF4-FFF2-40B4-BE49-F238E27FC236}">
                <a16:creationId xmlns:a16="http://schemas.microsoft.com/office/drawing/2014/main" id="{8A12B1FA-5AB5-2485-44D9-D8502EE01FB5}"/>
              </a:ext>
            </a:extLst>
          </p:cNvPr>
          <p:cNvSpPr>
            <a:spLocks noGrp="1"/>
          </p:cNvSpPr>
          <p:nvPr>
            <p:ph idx="1"/>
          </p:nvPr>
        </p:nvSpPr>
        <p:spPr/>
        <p:txBody>
          <a:bodyPr>
            <a:normAutofit/>
          </a:bodyPr>
          <a:lstStyle/>
          <a:p>
            <a:pPr>
              <a:buFont typeface="Wingdings" panose="05000000000000000000" pitchFamily="2" charset="2"/>
              <a:buChar char="q"/>
            </a:pPr>
            <a:r>
              <a:rPr lang="en-US" sz="2400" dirty="0"/>
              <a:t>Communication concerns </a:t>
            </a:r>
          </a:p>
          <a:p>
            <a:pPr>
              <a:buFont typeface="Wingdings" panose="05000000000000000000" pitchFamily="2" charset="2"/>
              <a:buChar char="q"/>
            </a:pPr>
            <a:r>
              <a:rPr lang="en-US" sz="2400" dirty="0"/>
              <a:t>Ongoing medical concerns</a:t>
            </a:r>
          </a:p>
          <a:p>
            <a:pPr>
              <a:buFont typeface="Wingdings" panose="05000000000000000000" pitchFamily="2" charset="2"/>
              <a:buChar char="q"/>
            </a:pPr>
            <a:r>
              <a:rPr lang="en-US" sz="2400" dirty="0"/>
              <a:t>Physical pain </a:t>
            </a:r>
          </a:p>
          <a:p>
            <a:pPr>
              <a:buFont typeface="Wingdings" panose="05000000000000000000" pitchFamily="2" charset="2"/>
              <a:buChar char="q"/>
            </a:pPr>
            <a:r>
              <a:rPr lang="en-US" sz="2400" dirty="0"/>
              <a:t>Medication changes or side effects</a:t>
            </a:r>
          </a:p>
          <a:p>
            <a:pPr>
              <a:buFont typeface="Wingdings" panose="05000000000000000000" pitchFamily="2" charset="2"/>
              <a:buChar char="q"/>
            </a:pPr>
            <a:r>
              <a:rPr lang="en-US" sz="2400" dirty="0"/>
              <a:t>Recent losses</a:t>
            </a:r>
          </a:p>
          <a:p>
            <a:pPr>
              <a:buFont typeface="Wingdings" panose="05000000000000000000" pitchFamily="2" charset="2"/>
              <a:buChar char="q"/>
            </a:pPr>
            <a:r>
              <a:rPr lang="en-US" sz="2400" dirty="0"/>
              <a:t>Recent changes in routine/structure of the person’s typical day or activities </a:t>
            </a:r>
          </a:p>
        </p:txBody>
      </p:sp>
    </p:spTree>
    <p:extLst>
      <p:ext uri="{BB962C8B-B14F-4D97-AF65-F5344CB8AC3E}">
        <p14:creationId xmlns:p14="http://schemas.microsoft.com/office/powerpoint/2010/main" val="11087189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DA80CA-B044-B576-6638-224D28D9CC4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1301597-2107-6161-1DB9-471E6AB12D89}"/>
              </a:ext>
            </a:extLst>
          </p:cNvPr>
          <p:cNvSpPr>
            <a:spLocks noGrp="1"/>
          </p:cNvSpPr>
          <p:nvPr>
            <p:ph type="subTitle" idx="13"/>
          </p:nvPr>
        </p:nvSpPr>
        <p:spPr/>
        <p:txBody>
          <a:bodyPr>
            <a:normAutofit/>
          </a:bodyPr>
          <a:lstStyle/>
          <a:p>
            <a:r>
              <a:rPr lang="en-US" sz="2400" b="1"/>
              <a:t>Age-related considerations for </a:t>
            </a:r>
            <a:r>
              <a:rPr lang="en-US" sz="2400" b="1" u="sng"/>
              <a:t>children</a:t>
            </a:r>
          </a:p>
        </p:txBody>
      </p:sp>
      <p:sp>
        <p:nvSpPr>
          <p:cNvPr id="4" name="Title 3">
            <a:extLst>
              <a:ext uri="{FF2B5EF4-FFF2-40B4-BE49-F238E27FC236}">
                <a16:creationId xmlns:a16="http://schemas.microsoft.com/office/drawing/2014/main" id="{BA3FC774-A321-97D4-C1E4-73A8DE6A3D72}"/>
              </a:ext>
            </a:extLst>
          </p:cNvPr>
          <p:cNvSpPr>
            <a:spLocks noGrp="1"/>
          </p:cNvSpPr>
          <p:nvPr>
            <p:ph type="title"/>
          </p:nvPr>
        </p:nvSpPr>
        <p:spPr>
          <a:xfrm>
            <a:off x="384923" y="85202"/>
            <a:ext cx="8488017" cy="1143000"/>
          </a:xfrm>
        </p:spPr>
        <p:txBody>
          <a:bodyPr>
            <a:normAutofit/>
          </a:bodyPr>
          <a:lstStyle/>
          <a:p>
            <a:r>
              <a:rPr lang="en-US" sz="3200" b="1"/>
              <a:t>How do we understand challenging behavior?</a:t>
            </a:r>
          </a:p>
        </p:txBody>
      </p:sp>
      <p:sp>
        <p:nvSpPr>
          <p:cNvPr id="5" name="Content Placeholder 4">
            <a:extLst>
              <a:ext uri="{FF2B5EF4-FFF2-40B4-BE49-F238E27FC236}">
                <a16:creationId xmlns:a16="http://schemas.microsoft.com/office/drawing/2014/main" id="{9367FDFC-69BC-9F04-062C-39E772B06221}"/>
              </a:ext>
            </a:extLst>
          </p:cNvPr>
          <p:cNvSpPr>
            <a:spLocks noGrp="1"/>
          </p:cNvSpPr>
          <p:nvPr>
            <p:ph idx="1"/>
          </p:nvPr>
        </p:nvSpPr>
        <p:spPr/>
        <p:txBody>
          <a:bodyPr vert="horz" lIns="91440" tIns="45720" rIns="91440" bIns="45720" rtlCol="0" anchor="t">
            <a:normAutofit/>
          </a:bodyPr>
          <a:lstStyle/>
          <a:p>
            <a:pPr>
              <a:buFont typeface="Arial" panose="020B0604020202020204" pitchFamily="34" charset="0"/>
              <a:buChar char="•"/>
            </a:pPr>
            <a:r>
              <a:rPr lang="en-US" sz="2400"/>
              <a:t>In addition to the common causes, consider:</a:t>
            </a:r>
          </a:p>
          <a:p>
            <a:pPr>
              <a:buFont typeface="Arial" panose="020B0604020202020204" pitchFamily="34" charset="0"/>
              <a:buChar char="•"/>
            </a:pPr>
            <a:endParaRPr lang="en-US" sz="2400"/>
          </a:p>
          <a:p>
            <a:pPr>
              <a:buFont typeface="Wingdings" panose="05000000000000000000" pitchFamily="2" charset="2"/>
              <a:buChar char="q"/>
            </a:pPr>
            <a:r>
              <a:rPr lang="en-US" sz="2400"/>
              <a:t>Problems/changes to routine or activities at school</a:t>
            </a:r>
          </a:p>
          <a:p>
            <a:pPr>
              <a:buFont typeface="Wingdings" panose="05000000000000000000" pitchFamily="2" charset="2"/>
              <a:buChar char="q"/>
            </a:pPr>
            <a:r>
              <a:rPr lang="en-US" sz="2400"/>
              <a:t>Problems with peers</a:t>
            </a:r>
          </a:p>
          <a:p>
            <a:pPr>
              <a:buFont typeface="Wingdings" panose="05000000000000000000" pitchFamily="2" charset="2"/>
              <a:buChar char="q"/>
            </a:pPr>
            <a:r>
              <a:rPr lang="en-US" sz="2400"/>
              <a:t>Problems with siblings/family</a:t>
            </a:r>
          </a:p>
        </p:txBody>
      </p:sp>
    </p:spTree>
    <p:extLst>
      <p:ext uri="{BB962C8B-B14F-4D97-AF65-F5344CB8AC3E}">
        <p14:creationId xmlns:p14="http://schemas.microsoft.com/office/powerpoint/2010/main" val="27839972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03614-14F3-05C6-A58B-2CAACEF00FE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D99778A9-58B0-4471-6F39-C8421671D54F}"/>
              </a:ext>
            </a:extLst>
          </p:cNvPr>
          <p:cNvSpPr>
            <a:spLocks noGrp="1"/>
          </p:cNvSpPr>
          <p:nvPr>
            <p:ph type="subTitle" idx="13"/>
          </p:nvPr>
        </p:nvSpPr>
        <p:spPr/>
        <p:txBody>
          <a:bodyPr>
            <a:normAutofit/>
          </a:bodyPr>
          <a:lstStyle/>
          <a:p>
            <a:r>
              <a:rPr lang="en-US" sz="2400" b="1"/>
              <a:t>Age-related considerations for </a:t>
            </a:r>
            <a:r>
              <a:rPr lang="en-US" sz="2400" b="1" u="sng"/>
              <a:t>adolescents</a:t>
            </a:r>
          </a:p>
        </p:txBody>
      </p:sp>
      <p:sp>
        <p:nvSpPr>
          <p:cNvPr id="4" name="Title 3">
            <a:extLst>
              <a:ext uri="{FF2B5EF4-FFF2-40B4-BE49-F238E27FC236}">
                <a16:creationId xmlns:a16="http://schemas.microsoft.com/office/drawing/2014/main" id="{67B0FA7E-F16C-8977-C788-419E3F321621}"/>
              </a:ext>
            </a:extLst>
          </p:cNvPr>
          <p:cNvSpPr>
            <a:spLocks noGrp="1"/>
          </p:cNvSpPr>
          <p:nvPr>
            <p:ph type="title"/>
          </p:nvPr>
        </p:nvSpPr>
        <p:spPr>
          <a:xfrm>
            <a:off x="384923" y="85202"/>
            <a:ext cx="8488017" cy="1143000"/>
          </a:xfrm>
        </p:spPr>
        <p:txBody>
          <a:bodyPr>
            <a:normAutofit/>
          </a:bodyPr>
          <a:lstStyle/>
          <a:p>
            <a:r>
              <a:rPr lang="en-US" sz="3200" b="1"/>
              <a:t>How do we understand challenging behavior?</a:t>
            </a:r>
          </a:p>
        </p:txBody>
      </p:sp>
      <p:sp>
        <p:nvSpPr>
          <p:cNvPr id="5" name="Content Placeholder 4">
            <a:extLst>
              <a:ext uri="{FF2B5EF4-FFF2-40B4-BE49-F238E27FC236}">
                <a16:creationId xmlns:a16="http://schemas.microsoft.com/office/drawing/2014/main" id="{BF45919B-8166-817C-55DB-5D3BA69C4B30}"/>
              </a:ext>
            </a:extLst>
          </p:cNvPr>
          <p:cNvSpPr>
            <a:spLocks noGrp="1"/>
          </p:cNvSpPr>
          <p:nvPr>
            <p:ph idx="1"/>
          </p:nvPr>
        </p:nvSpPr>
        <p:spPr/>
        <p:txBody>
          <a:bodyPr vert="horz" lIns="91440" tIns="45720" rIns="91440" bIns="45720" rtlCol="0" anchor="t">
            <a:normAutofit lnSpcReduction="10000"/>
          </a:bodyPr>
          <a:lstStyle/>
          <a:p>
            <a:pPr>
              <a:buFont typeface="Arial" panose="020B0604020202020204" pitchFamily="34" charset="0"/>
              <a:buChar char="•"/>
            </a:pPr>
            <a:r>
              <a:rPr lang="en-US" sz="2400"/>
              <a:t>In addition to the common causes, consider:</a:t>
            </a:r>
          </a:p>
          <a:p>
            <a:pPr>
              <a:buFont typeface="Arial" panose="020B0604020202020204" pitchFamily="34" charset="0"/>
              <a:buChar char="•"/>
            </a:pPr>
            <a:endParaRPr lang="en-US" sz="2400"/>
          </a:p>
          <a:p>
            <a:pPr>
              <a:buFont typeface="Wingdings" panose="05000000000000000000" pitchFamily="2" charset="2"/>
              <a:buChar char="q"/>
            </a:pPr>
            <a:r>
              <a:rPr lang="en-US" sz="2400"/>
              <a:t>If female, have they recently started their period or could they have period pain</a:t>
            </a:r>
          </a:p>
          <a:p>
            <a:pPr>
              <a:buFont typeface="Wingdings" panose="05000000000000000000" pitchFamily="2" charset="2"/>
              <a:buChar char="q"/>
            </a:pPr>
            <a:r>
              <a:rPr lang="en-US" sz="2400"/>
              <a:t>Growing pains, weight gain</a:t>
            </a:r>
          </a:p>
          <a:p>
            <a:pPr>
              <a:buFont typeface="Wingdings" panose="05000000000000000000" pitchFamily="2" charset="2"/>
              <a:buChar char="q"/>
            </a:pPr>
            <a:r>
              <a:rPr lang="en-US" sz="2400"/>
              <a:t>Starting or going through puberty</a:t>
            </a:r>
          </a:p>
          <a:p>
            <a:pPr>
              <a:buFont typeface="Wingdings" panose="05000000000000000000" pitchFamily="2" charset="2"/>
              <a:buChar char="q"/>
            </a:pPr>
            <a:r>
              <a:rPr lang="en-US" sz="2400"/>
              <a:t>Problems at school or changes to routine or activities</a:t>
            </a:r>
          </a:p>
          <a:p>
            <a:pPr>
              <a:buFont typeface="Wingdings" panose="05000000000000000000" pitchFamily="2" charset="2"/>
              <a:buChar char="q"/>
            </a:pPr>
            <a:r>
              <a:rPr lang="en-US" sz="2400"/>
              <a:t>Problems with peers</a:t>
            </a:r>
          </a:p>
          <a:p>
            <a:pPr>
              <a:buFont typeface="Wingdings" panose="05000000000000000000" pitchFamily="2" charset="2"/>
              <a:buChar char="q"/>
            </a:pPr>
            <a:r>
              <a:rPr lang="en-US" sz="2400"/>
              <a:t>Problems with siblings/family</a:t>
            </a:r>
          </a:p>
        </p:txBody>
      </p:sp>
    </p:spTree>
    <p:extLst>
      <p:ext uri="{BB962C8B-B14F-4D97-AF65-F5344CB8AC3E}">
        <p14:creationId xmlns:p14="http://schemas.microsoft.com/office/powerpoint/2010/main" val="37513391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7CE19-9BEF-A6DB-9D10-2107B79B4FA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C6B563F-5BF0-D945-532D-4E314FCCEF6E}"/>
              </a:ext>
            </a:extLst>
          </p:cNvPr>
          <p:cNvSpPr>
            <a:spLocks noGrp="1"/>
          </p:cNvSpPr>
          <p:nvPr>
            <p:ph type="subTitle" idx="13"/>
          </p:nvPr>
        </p:nvSpPr>
        <p:spPr/>
        <p:txBody>
          <a:bodyPr>
            <a:normAutofit/>
          </a:bodyPr>
          <a:lstStyle/>
          <a:p>
            <a:r>
              <a:rPr lang="en-US" sz="2400" b="1"/>
              <a:t>Age-related considerations for </a:t>
            </a:r>
            <a:r>
              <a:rPr lang="en-US" sz="2400" b="1" u="sng"/>
              <a:t>adults</a:t>
            </a:r>
          </a:p>
        </p:txBody>
      </p:sp>
      <p:sp>
        <p:nvSpPr>
          <p:cNvPr id="4" name="Title 3">
            <a:extLst>
              <a:ext uri="{FF2B5EF4-FFF2-40B4-BE49-F238E27FC236}">
                <a16:creationId xmlns:a16="http://schemas.microsoft.com/office/drawing/2014/main" id="{7BF6C174-181A-FD02-1C8A-9EF372235A83}"/>
              </a:ext>
            </a:extLst>
          </p:cNvPr>
          <p:cNvSpPr>
            <a:spLocks noGrp="1"/>
          </p:cNvSpPr>
          <p:nvPr>
            <p:ph type="title"/>
          </p:nvPr>
        </p:nvSpPr>
        <p:spPr>
          <a:xfrm>
            <a:off x="384923" y="85202"/>
            <a:ext cx="8488017" cy="1143000"/>
          </a:xfrm>
        </p:spPr>
        <p:txBody>
          <a:bodyPr>
            <a:normAutofit/>
          </a:bodyPr>
          <a:lstStyle/>
          <a:p>
            <a:r>
              <a:rPr lang="en-US" sz="3200" b="1"/>
              <a:t>How do we understand challenging behavior?</a:t>
            </a:r>
          </a:p>
        </p:txBody>
      </p:sp>
      <p:sp>
        <p:nvSpPr>
          <p:cNvPr id="5" name="Content Placeholder 4">
            <a:extLst>
              <a:ext uri="{FF2B5EF4-FFF2-40B4-BE49-F238E27FC236}">
                <a16:creationId xmlns:a16="http://schemas.microsoft.com/office/drawing/2014/main" id="{BA7CFB18-6CEC-4307-A30D-7AA7B7D5F920}"/>
              </a:ext>
            </a:extLst>
          </p:cNvPr>
          <p:cNvSpPr>
            <a:spLocks noGrp="1"/>
          </p:cNvSpPr>
          <p:nvPr>
            <p:ph idx="1"/>
          </p:nvPr>
        </p:nvSpPr>
        <p:spPr/>
        <p:txBody>
          <a:bodyPr vert="horz" lIns="91440" tIns="45720" rIns="91440" bIns="45720" rtlCol="0" anchor="t">
            <a:normAutofit/>
          </a:bodyPr>
          <a:lstStyle/>
          <a:p>
            <a:pPr>
              <a:buFont typeface="Arial" panose="020B0604020202020204" pitchFamily="34" charset="0"/>
              <a:buChar char="•"/>
            </a:pPr>
            <a:r>
              <a:rPr lang="en-US" sz="2400"/>
              <a:t>In addition to the common causes, consider:</a:t>
            </a:r>
          </a:p>
          <a:p>
            <a:pPr>
              <a:buFont typeface="Arial" panose="020B0604020202020204" pitchFamily="34" charset="0"/>
              <a:buChar char="•"/>
            </a:pPr>
            <a:endParaRPr lang="en-US" sz="2400"/>
          </a:p>
          <a:p>
            <a:pPr>
              <a:buFont typeface="Wingdings" panose="05000000000000000000" pitchFamily="2" charset="2"/>
              <a:buChar char="q"/>
            </a:pPr>
            <a:r>
              <a:rPr lang="en-US" sz="2400"/>
              <a:t>Problems or changes to routines, activities at work, or day programming</a:t>
            </a:r>
          </a:p>
          <a:p>
            <a:pPr>
              <a:buFont typeface="Wingdings" panose="05000000000000000000" pitchFamily="2" charset="2"/>
              <a:buChar char="q"/>
            </a:pPr>
            <a:r>
              <a:rPr lang="en-US" sz="2400"/>
              <a:t>Problems with or changes in direct care staff</a:t>
            </a:r>
          </a:p>
          <a:p>
            <a:pPr>
              <a:buFont typeface="Wingdings" panose="05000000000000000000" pitchFamily="2" charset="2"/>
              <a:buChar char="q"/>
            </a:pPr>
            <a:r>
              <a:rPr lang="en-US" sz="2400"/>
              <a:t>Changes in relationships with friends or family</a:t>
            </a:r>
          </a:p>
        </p:txBody>
      </p:sp>
    </p:spTree>
    <p:extLst>
      <p:ext uri="{BB962C8B-B14F-4D97-AF65-F5344CB8AC3E}">
        <p14:creationId xmlns:p14="http://schemas.microsoft.com/office/powerpoint/2010/main" val="2346872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4D0C9-395E-D29E-E0AD-AAAD8EAF61C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1F0AD09-A3F5-B5B4-22A8-D6B2CDDB78FD}"/>
              </a:ext>
            </a:extLst>
          </p:cNvPr>
          <p:cNvSpPr>
            <a:spLocks noGrp="1"/>
          </p:cNvSpPr>
          <p:nvPr>
            <p:ph type="subTitle" idx="13"/>
          </p:nvPr>
        </p:nvSpPr>
        <p:spPr/>
        <p:txBody>
          <a:bodyPr>
            <a:normAutofit/>
          </a:bodyPr>
          <a:lstStyle/>
          <a:p>
            <a:r>
              <a:rPr lang="en-US" sz="2400" b="1"/>
              <a:t>Age-related considerations for </a:t>
            </a:r>
            <a:r>
              <a:rPr lang="en-US" sz="2400" b="1" u="sng"/>
              <a:t>older adults</a:t>
            </a:r>
          </a:p>
        </p:txBody>
      </p:sp>
      <p:sp>
        <p:nvSpPr>
          <p:cNvPr id="4" name="Title 3">
            <a:extLst>
              <a:ext uri="{FF2B5EF4-FFF2-40B4-BE49-F238E27FC236}">
                <a16:creationId xmlns:a16="http://schemas.microsoft.com/office/drawing/2014/main" id="{36003018-D8C2-291C-9BB5-CFE34B41DBCB}"/>
              </a:ext>
            </a:extLst>
          </p:cNvPr>
          <p:cNvSpPr>
            <a:spLocks noGrp="1"/>
          </p:cNvSpPr>
          <p:nvPr>
            <p:ph type="title"/>
          </p:nvPr>
        </p:nvSpPr>
        <p:spPr>
          <a:xfrm>
            <a:off x="384923" y="85202"/>
            <a:ext cx="8488017" cy="1143000"/>
          </a:xfrm>
        </p:spPr>
        <p:txBody>
          <a:bodyPr>
            <a:normAutofit/>
          </a:bodyPr>
          <a:lstStyle/>
          <a:p>
            <a:r>
              <a:rPr lang="en-US" sz="3200" b="1"/>
              <a:t>How do we understand challenging behavior?</a:t>
            </a:r>
          </a:p>
        </p:txBody>
      </p:sp>
      <p:sp>
        <p:nvSpPr>
          <p:cNvPr id="5" name="Content Placeholder 4">
            <a:extLst>
              <a:ext uri="{FF2B5EF4-FFF2-40B4-BE49-F238E27FC236}">
                <a16:creationId xmlns:a16="http://schemas.microsoft.com/office/drawing/2014/main" id="{173D4973-15D2-CD10-8A20-5085EC8A5258}"/>
              </a:ext>
            </a:extLst>
          </p:cNvPr>
          <p:cNvSpPr>
            <a:spLocks noGrp="1"/>
          </p:cNvSpPr>
          <p:nvPr>
            <p:ph idx="1"/>
          </p:nvPr>
        </p:nvSpPr>
        <p:spPr/>
        <p:txBody>
          <a:bodyPr vert="horz" lIns="91440" tIns="45720" rIns="91440" bIns="45720" rtlCol="0" anchor="t">
            <a:normAutofit/>
          </a:bodyPr>
          <a:lstStyle/>
          <a:p>
            <a:pPr>
              <a:buFont typeface="Arial" panose="020B0604020202020204" pitchFamily="34" charset="0"/>
              <a:buChar char="•"/>
            </a:pPr>
            <a:r>
              <a:rPr lang="en-US" sz="2400"/>
              <a:t>In addition to the common causes, consider:</a:t>
            </a:r>
          </a:p>
          <a:p>
            <a:pPr>
              <a:buFont typeface="Arial" panose="020B0604020202020204" pitchFamily="34" charset="0"/>
              <a:buChar char="•"/>
            </a:pPr>
            <a:endParaRPr lang="en-US" sz="2400"/>
          </a:p>
          <a:p>
            <a:pPr>
              <a:buFont typeface="Wingdings" panose="05000000000000000000" pitchFamily="2" charset="2"/>
              <a:buChar char="q"/>
            </a:pPr>
            <a:r>
              <a:rPr lang="en-US" sz="2400"/>
              <a:t>Is the person showing signs of cognitive decline</a:t>
            </a:r>
          </a:p>
          <a:p>
            <a:pPr lvl="1">
              <a:buClr>
                <a:srgbClr val="C00000"/>
              </a:buClr>
              <a:buFont typeface="Arial" panose="020B0604020202020204" pitchFamily="34" charset="0"/>
              <a:buChar char="•"/>
            </a:pPr>
            <a:r>
              <a:rPr lang="en-US" sz="2400"/>
              <a:t>Consider using the </a:t>
            </a:r>
            <a:r>
              <a:rPr lang="en-US" sz="2400">
                <a:hlinkClick r:id="rId2"/>
              </a:rPr>
              <a:t>NTG-EDSD Screening Tool</a:t>
            </a:r>
            <a:r>
              <a:rPr lang="en-US" sz="2400"/>
              <a:t> </a:t>
            </a:r>
          </a:p>
          <a:p>
            <a:pPr>
              <a:buFont typeface="Wingdings" panose="05000000000000000000" pitchFamily="2" charset="2"/>
              <a:buChar char="q"/>
            </a:pPr>
            <a:r>
              <a:rPr lang="en-US" sz="2400"/>
              <a:t>Problems with or changes to routines, activities at work, or day programming</a:t>
            </a:r>
          </a:p>
          <a:p>
            <a:pPr>
              <a:buFont typeface="Wingdings" panose="05000000000000000000" pitchFamily="2" charset="2"/>
              <a:buChar char="q"/>
            </a:pPr>
            <a:r>
              <a:rPr lang="en-US" sz="2400"/>
              <a:t>Problems with or changes in direct care staff</a:t>
            </a:r>
          </a:p>
          <a:p>
            <a:pPr>
              <a:buFont typeface="Wingdings" panose="05000000000000000000" pitchFamily="2" charset="2"/>
              <a:buChar char="q"/>
            </a:pPr>
            <a:r>
              <a:rPr lang="en-US" sz="2400"/>
              <a:t>Recent losses of friends or family</a:t>
            </a:r>
          </a:p>
        </p:txBody>
      </p:sp>
    </p:spTree>
    <p:extLst>
      <p:ext uri="{BB962C8B-B14F-4D97-AF65-F5344CB8AC3E}">
        <p14:creationId xmlns:p14="http://schemas.microsoft.com/office/powerpoint/2010/main" val="12942819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4A6B2-E96F-1FD0-C7E4-FC212A5BC6C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DB8F353-AE12-37E9-03EE-5FE284BC106B}"/>
              </a:ext>
            </a:extLst>
          </p:cNvPr>
          <p:cNvSpPr>
            <a:spLocks noGrp="1"/>
          </p:cNvSpPr>
          <p:nvPr>
            <p:ph type="subTitle" idx="13"/>
          </p:nvPr>
        </p:nvSpPr>
        <p:spPr/>
        <p:txBody>
          <a:bodyPr>
            <a:normAutofit/>
          </a:bodyPr>
          <a:lstStyle/>
          <a:p>
            <a:r>
              <a:rPr lang="en-US" sz="2400" b="1"/>
              <a:t>Summary</a:t>
            </a:r>
            <a:endParaRPr lang="en-US" sz="2400" b="1" u="sng"/>
          </a:p>
        </p:txBody>
      </p:sp>
      <p:sp>
        <p:nvSpPr>
          <p:cNvPr id="4" name="Title 3">
            <a:extLst>
              <a:ext uri="{FF2B5EF4-FFF2-40B4-BE49-F238E27FC236}">
                <a16:creationId xmlns:a16="http://schemas.microsoft.com/office/drawing/2014/main" id="{0DDFD40E-9717-0EBA-607A-D4A1B0AC5FE8}"/>
              </a:ext>
            </a:extLst>
          </p:cNvPr>
          <p:cNvSpPr>
            <a:spLocks noGrp="1"/>
          </p:cNvSpPr>
          <p:nvPr>
            <p:ph type="title"/>
          </p:nvPr>
        </p:nvSpPr>
        <p:spPr>
          <a:xfrm>
            <a:off x="384923" y="85202"/>
            <a:ext cx="8488017" cy="1143000"/>
          </a:xfrm>
        </p:spPr>
        <p:txBody>
          <a:bodyPr>
            <a:normAutofit/>
          </a:bodyPr>
          <a:lstStyle/>
          <a:p>
            <a:r>
              <a:rPr lang="en-US" sz="3200" b="1"/>
              <a:t>How do we understand challenging behavior?</a:t>
            </a:r>
          </a:p>
        </p:txBody>
      </p:sp>
      <p:sp>
        <p:nvSpPr>
          <p:cNvPr id="5" name="Content Placeholder 4">
            <a:extLst>
              <a:ext uri="{FF2B5EF4-FFF2-40B4-BE49-F238E27FC236}">
                <a16:creationId xmlns:a16="http://schemas.microsoft.com/office/drawing/2014/main" id="{06FEE4CF-57AB-1FF2-45C5-90C8628C94C7}"/>
              </a:ext>
            </a:extLst>
          </p:cNvPr>
          <p:cNvSpPr>
            <a:spLocks noGrp="1"/>
          </p:cNvSpPr>
          <p:nvPr>
            <p:ph idx="1"/>
          </p:nvPr>
        </p:nvSpPr>
        <p:spPr/>
        <p:txBody>
          <a:bodyPr>
            <a:normAutofit lnSpcReduction="10000"/>
          </a:bodyPr>
          <a:lstStyle/>
          <a:p>
            <a:pPr>
              <a:buFont typeface="Wingdings" panose="05000000000000000000" pitchFamily="2" charset="2"/>
              <a:buChar char="q"/>
            </a:pPr>
            <a:r>
              <a:rPr lang="en-US" sz="2400" dirty="0"/>
              <a:t>We collect data on the behavior</a:t>
            </a:r>
          </a:p>
          <a:p>
            <a:pPr>
              <a:buFont typeface="Wingdings" panose="05000000000000000000" pitchFamily="2" charset="2"/>
              <a:buChar char="q"/>
            </a:pPr>
            <a:r>
              <a:rPr lang="en-US" sz="2400" dirty="0"/>
              <a:t>We look for patterns in the data to determine the function of the behavior</a:t>
            </a:r>
          </a:p>
          <a:p>
            <a:pPr>
              <a:buFont typeface="Wingdings" panose="05000000000000000000" pitchFamily="2" charset="2"/>
              <a:buChar char="q"/>
            </a:pPr>
            <a:r>
              <a:rPr lang="en-US" sz="2400" dirty="0"/>
              <a:t>We consider common causes of challenging behavior</a:t>
            </a:r>
          </a:p>
          <a:p>
            <a:pPr>
              <a:buFont typeface="Wingdings" panose="05000000000000000000" pitchFamily="2" charset="2"/>
              <a:buChar char="q"/>
            </a:pPr>
            <a:r>
              <a:rPr lang="en-US" sz="2400" dirty="0"/>
              <a:t>We consider additional age-related concerns that may be leading to challenging behaviors</a:t>
            </a:r>
          </a:p>
          <a:p>
            <a:pPr>
              <a:buFont typeface="Wingdings" panose="05000000000000000000" pitchFamily="2" charset="2"/>
              <a:buChar char="q"/>
            </a:pPr>
            <a:endParaRPr lang="en-US" sz="2400" dirty="0"/>
          </a:p>
          <a:p>
            <a:pPr>
              <a:buFont typeface="Arial" panose="020B0604020202020204" pitchFamily="34" charset="0"/>
              <a:buChar char="•"/>
            </a:pPr>
            <a:r>
              <a:rPr lang="en-US" sz="2400" dirty="0"/>
              <a:t>We use this information to develop function-based interventions</a:t>
            </a:r>
          </a:p>
          <a:p>
            <a:pPr>
              <a:buFont typeface="Wingdings" panose="05000000000000000000" pitchFamily="2" charset="2"/>
              <a:buChar char="q"/>
            </a:pPr>
            <a:endParaRPr lang="en-US" sz="2400" dirty="0"/>
          </a:p>
        </p:txBody>
      </p:sp>
    </p:spTree>
    <p:extLst>
      <p:ext uri="{BB962C8B-B14F-4D97-AF65-F5344CB8AC3E}">
        <p14:creationId xmlns:p14="http://schemas.microsoft.com/office/powerpoint/2010/main" val="6259217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6C288-8B09-2597-7CB5-0122EACE742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4886B23-F568-3131-A90D-5DA2EEFD34F8}"/>
              </a:ext>
            </a:extLst>
          </p:cNvPr>
          <p:cNvSpPr>
            <a:spLocks noGrp="1"/>
          </p:cNvSpPr>
          <p:nvPr>
            <p:ph type="subTitle" idx="13"/>
          </p:nvPr>
        </p:nvSpPr>
        <p:spPr/>
        <p:txBody>
          <a:bodyPr>
            <a:normAutofit/>
          </a:bodyPr>
          <a:lstStyle/>
          <a:p>
            <a:r>
              <a:rPr lang="en-US" sz="2400" b="1"/>
              <a:t>*Important note*</a:t>
            </a:r>
            <a:endParaRPr lang="en-US" sz="2400" b="1" u="sng"/>
          </a:p>
        </p:txBody>
      </p:sp>
      <p:sp>
        <p:nvSpPr>
          <p:cNvPr id="4" name="Title 3">
            <a:extLst>
              <a:ext uri="{FF2B5EF4-FFF2-40B4-BE49-F238E27FC236}">
                <a16:creationId xmlns:a16="http://schemas.microsoft.com/office/drawing/2014/main" id="{D95F39BA-5B05-DA9D-1CBA-324B575A82A7}"/>
              </a:ext>
            </a:extLst>
          </p:cNvPr>
          <p:cNvSpPr>
            <a:spLocks noGrp="1"/>
          </p:cNvSpPr>
          <p:nvPr>
            <p:ph type="title"/>
          </p:nvPr>
        </p:nvSpPr>
        <p:spPr>
          <a:xfrm>
            <a:off x="87463" y="85202"/>
            <a:ext cx="9056537" cy="1143000"/>
          </a:xfrm>
        </p:spPr>
        <p:txBody>
          <a:bodyPr>
            <a:normAutofit/>
          </a:bodyPr>
          <a:lstStyle/>
          <a:p>
            <a:r>
              <a:rPr lang="en-US" sz="3200" b="1"/>
              <a:t>How do we intervene with challenging behavior?</a:t>
            </a:r>
          </a:p>
        </p:txBody>
      </p:sp>
      <p:sp>
        <p:nvSpPr>
          <p:cNvPr id="5" name="Content Placeholder 4">
            <a:extLst>
              <a:ext uri="{FF2B5EF4-FFF2-40B4-BE49-F238E27FC236}">
                <a16:creationId xmlns:a16="http://schemas.microsoft.com/office/drawing/2014/main" id="{4189997C-DDA1-50DD-4AC7-B66D21881C91}"/>
              </a:ext>
            </a:extLst>
          </p:cNvPr>
          <p:cNvSpPr>
            <a:spLocks noGrp="1"/>
          </p:cNvSpPr>
          <p:nvPr>
            <p:ph idx="1"/>
          </p:nvPr>
        </p:nvSpPr>
        <p:spPr>
          <a:xfrm>
            <a:off x="246185" y="1939002"/>
            <a:ext cx="8229600" cy="4103887"/>
          </a:xfrm>
        </p:spPr>
        <p:txBody>
          <a:bodyPr>
            <a:noAutofit/>
          </a:bodyPr>
          <a:lstStyle/>
          <a:p>
            <a:r>
              <a:rPr lang="en-US" sz="2200" b="1" dirty="0"/>
              <a:t>Interventions for challenging behavior may initially make the behavior worse. </a:t>
            </a:r>
            <a:r>
              <a:rPr lang="en-US" sz="2200" dirty="0"/>
              <a:t>This is because the behavior was the best way for the person to get their needs met, and when that is taken away, they may initially try to engage in more behavior to get to the same end. </a:t>
            </a:r>
          </a:p>
          <a:p>
            <a:r>
              <a:rPr lang="en-US" sz="2200" b="1" dirty="0"/>
              <a:t>Only consistent interventions can help the person learn that the behavior does not work as well as the intervention does to meet their needs. </a:t>
            </a:r>
            <a:r>
              <a:rPr lang="en-US" sz="2200" dirty="0"/>
              <a:t>Any suggestions in this document should serve as a guide to best practices, not as an individualized treatment plan. </a:t>
            </a:r>
          </a:p>
          <a:p>
            <a:r>
              <a:rPr lang="en-US" sz="2200" b="1" dirty="0"/>
              <a:t>Interventions should be reviewed with local doctors or specialists to help determine whether they are appropriate to use in the long term.</a:t>
            </a:r>
          </a:p>
        </p:txBody>
      </p:sp>
    </p:spTree>
    <p:extLst>
      <p:ext uri="{BB962C8B-B14F-4D97-AF65-F5344CB8AC3E}">
        <p14:creationId xmlns:p14="http://schemas.microsoft.com/office/powerpoint/2010/main" val="947140827"/>
      </p:ext>
    </p:extLst>
  </p:cSld>
  <p:clrMapOvr>
    <a:masterClrMapping/>
  </p:clrMapOvr>
  <p:extLst>
    <p:ext uri="{6950BFC3-D8DA-4A85-94F7-54DA5524770B}">
      <p188:commentRel xmlns:p188="http://schemas.microsoft.com/office/powerpoint/2018/8/main" r:id="rId2"/>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35EA4-B613-6533-25A0-CE342DC8CE0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8AA760D-D6C0-6451-34F1-1A0822D963ED}"/>
              </a:ext>
            </a:extLst>
          </p:cNvPr>
          <p:cNvSpPr>
            <a:spLocks noGrp="1"/>
          </p:cNvSpPr>
          <p:nvPr>
            <p:ph type="subTitle" idx="13"/>
          </p:nvPr>
        </p:nvSpPr>
        <p:spPr/>
        <p:txBody>
          <a:bodyPr>
            <a:normAutofit/>
          </a:bodyPr>
          <a:lstStyle/>
          <a:p>
            <a:r>
              <a:rPr lang="en-US" sz="2400" b="1"/>
              <a:t>Function-based interventions</a:t>
            </a:r>
            <a:endParaRPr lang="en-US" sz="2400" b="1" u="sng"/>
          </a:p>
        </p:txBody>
      </p:sp>
      <p:sp>
        <p:nvSpPr>
          <p:cNvPr id="4" name="Title 3">
            <a:extLst>
              <a:ext uri="{FF2B5EF4-FFF2-40B4-BE49-F238E27FC236}">
                <a16:creationId xmlns:a16="http://schemas.microsoft.com/office/drawing/2014/main" id="{C867E9C9-021E-6586-0FBF-DC7872CE4F56}"/>
              </a:ext>
            </a:extLst>
          </p:cNvPr>
          <p:cNvSpPr>
            <a:spLocks noGrp="1"/>
          </p:cNvSpPr>
          <p:nvPr>
            <p:ph type="title"/>
          </p:nvPr>
        </p:nvSpPr>
        <p:spPr>
          <a:xfrm>
            <a:off x="87463" y="85202"/>
            <a:ext cx="9056537" cy="1143000"/>
          </a:xfrm>
        </p:spPr>
        <p:txBody>
          <a:bodyPr>
            <a:normAutofit/>
          </a:bodyPr>
          <a:lstStyle/>
          <a:p>
            <a:r>
              <a:rPr lang="en-US" sz="3200" b="1"/>
              <a:t>How do we intervene with challenging behavior?</a:t>
            </a:r>
          </a:p>
        </p:txBody>
      </p:sp>
      <p:sp>
        <p:nvSpPr>
          <p:cNvPr id="5" name="Content Placeholder 4">
            <a:extLst>
              <a:ext uri="{FF2B5EF4-FFF2-40B4-BE49-F238E27FC236}">
                <a16:creationId xmlns:a16="http://schemas.microsoft.com/office/drawing/2014/main" id="{1A5B53AB-F669-A0E5-96D4-A0D23B6BC94E}"/>
              </a:ext>
            </a:extLst>
          </p:cNvPr>
          <p:cNvSpPr>
            <a:spLocks noGrp="1"/>
          </p:cNvSpPr>
          <p:nvPr>
            <p:ph idx="1"/>
          </p:nvPr>
        </p:nvSpPr>
        <p:spPr>
          <a:xfrm>
            <a:off x="457200" y="2161740"/>
            <a:ext cx="8229600" cy="4103887"/>
          </a:xfrm>
        </p:spPr>
        <p:txBody>
          <a:bodyPr>
            <a:noAutofit/>
          </a:bodyPr>
          <a:lstStyle/>
          <a:p>
            <a:r>
              <a:rPr lang="en-US" sz="2400"/>
              <a:t>Once we understand why challenging behavior occurs, we can design interventions </a:t>
            </a:r>
          </a:p>
          <a:p>
            <a:r>
              <a:rPr lang="en-US" sz="2400"/>
              <a:t>Any intervention should serve the same function as the target behavior</a:t>
            </a:r>
          </a:p>
          <a:p>
            <a:r>
              <a:rPr lang="en-US" sz="2400"/>
              <a:t>For example, if a person engages in challenging behavior to get attention, interventions should provide the person with a safer way of getting attention:  </a:t>
            </a:r>
          </a:p>
          <a:p>
            <a:pPr lvl="1">
              <a:buClr>
                <a:srgbClr val="C00000"/>
              </a:buClr>
              <a:buFont typeface="Wingdings" panose="05000000000000000000" pitchFamily="2" charset="2"/>
              <a:buChar char="q"/>
            </a:pPr>
            <a:r>
              <a:rPr lang="en-US" sz="2200"/>
              <a:t>Teach the person to ask for attention </a:t>
            </a:r>
          </a:p>
          <a:p>
            <a:pPr lvl="1">
              <a:buClr>
                <a:srgbClr val="C00000"/>
              </a:buClr>
              <a:buFont typeface="Wingdings" panose="05000000000000000000" pitchFamily="2" charset="2"/>
              <a:buChar char="q"/>
            </a:pPr>
            <a:r>
              <a:rPr lang="en-US" sz="2200"/>
              <a:t>Teach the person to raise their hand</a:t>
            </a:r>
          </a:p>
          <a:p>
            <a:pPr lvl="1">
              <a:buClr>
                <a:srgbClr val="C00000"/>
              </a:buClr>
              <a:buFont typeface="Wingdings" panose="05000000000000000000" pitchFamily="2" charset="2"/>
              <a:buChar char="q"/>
            </a:pPr>
            <a:r>
              <a:rPr lang="en-US" sz="2200"/>
              <a:t>Use a communication system or visual support </a:t>
            </a:r>
          </a:p>
        </p:txBody>
      </p:sp>
    </p:spTree>
    <p:extLst>
      <p:ext uri="{BB962C8B-B14F-4D97-AF65-F5344CB8AC3E}">
        <p14:creationId xmlns:p14="http://schemas.microsoft.com/office/powerpoint/2010/main" val="35721491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F1B5F-FDE9-E645-152B-429C91A33C6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A535C33-A4EB-D24B-3C8A-DBBEB057A9D6}"/>
              </a:ext>
            </a:extLst>
          </p:cNvPr>
          <p:cNvSpPr>
            <a:spLocks noGrp="1"/>
          </p:cNvSpPr>
          <p:nvPr>
            <p:ph type="subTitle" idx="13"/>
          </p:nvPr>
        </p:nvSpPr>
        <p:spPr/>
        <p:txBody>
          <a:bodyPr>
            <a:normAutofit/>
          </a:bodyPr>
          <a:lstStyle/>
          <a:p>
            <a:r>
              <a:rPr lang="en-US" sz="2400" b="1"/>
              <a:t>For behaviors with a </a:t>
            </a:r>
            <a:r>
              <a:rPr lang="en-US" sz="2400" b="1" u="sng"/>
              <a:t>medical</a:t>
            </a:r>
            <a:r>
              <a:rPr lang="en-US" sz="2400" b="1"/>
              <a:t> function:</a:t>
            </a:r>
            <a:endParaRPr lang="en-US" sz="2400" b="1" u="sng"/>
          </a:p>
        </p:txBody>
      </p:sp>
      <p:sp>
        <p:nvSpPr>
          <p:cNvPr id="4" name="Title 3">
            <a:extLst>
              <a:ext uri="{FF2B5EF4-FFF2-40B4-BE49-F238E27FC236}">
                <a16:creationId xmlns:a16="http://schemas.microsoft.com/office/drawing/2014/main" id="{A0A5C3D7-928F-48FD-414A-2BEB38622E70}"/>
              </a:ext>
            </a:extLst>
          </p:cNvPr>
          <p:cNvSpPr>
            <a:spLocks noGrp="1"/>
          </p:cNvSpPr>
          <p:nvPr>
            <p:ph type="title"/>
          </p:nvPr>
        </p:nvSpPr>
        <p:spPr>
          <a:xfrm>
            <a:off x="87463" y="85202"/>
            <a:ext cx="9056537" cy="1143000"/>
          </a:xfrm>
        </p:spPr>
        <p:txBody>
          <a:bodyPr>
            <a:normAutofit/>
          </a:bodyPr>
          <a:lstStyle/>
          <a:p>
            <a:r>
              <a:rPr lang="en-US" sz="3200" b="1"/>
              <a:t>How do we intervene with challenging behavior?</a:t>
            </a:r>
          </a:p>
        </p:txBody>
      </p:sp>
      <p:sp>
        <p:nvSpPr>
          <p:cNvPr id="5" name="Content Placeholder 4">
            <a:extLst>
              <a:ext uri="{FF2B5EF4-FFF2-40B4-BE49-F238E27FC236}">
                <a16:creationId xmlns:a16="http://schemas.microsoft.com/office/drawing/2014/main" id="{2AEE65C1-5AFB-42C0-49B9-D17A12DC47E4}"/>
              </a:ext>
            </a:extLst>
          </p:cNvPr>
          <p:cNvSpPr>
            <a:spLocks noGrp="1"/>
          </p:cNvSpPr>
          <p:nvPr>
            <p:ph idx="1"/>
          </p:nvPr>
        </p:nvSpPr>
        <p:spPr>
          <a:xfrm>
            <a:off x="457200" y="2161740"/>
            <a:ext cx="8229600" cy="4103887"/>
          </a:xfrm>
        </p:spPr>
        <p:txBody>
          <a:bodyPr>
            <a:noAutofit/>
          </a:bodyPr>
          <a:lstStyle/>
          <a:p>
            <a:pPr>
              <a:buFont typeface="Wingdings" panose="05000000000000000000" pitchFamily="2" charset="2"/>
              <a:buChar char="q"/>
            </a:pPr>
            <a:r>
              <a:rPr lang="en-US" sz="2400"/>
              <a:t>Attempt to determine what the medical issue is by contacting physicians or mental health professionals</a:t>
            </a:r>
          </a:p>
          <a:p>
            <a:pPr>
              <a:buFont typeface="Wingdings" panose="05000000000000000000" pitchFamily="2" charset="2"/>
              <a:buChar char="q"/>
            </a:pPr>
            <a:r>
              <a:rPr lang="en-US" sz="2400"/>
              <a:t>Keep notes about the behavior and how often it is happening</a:t>
            </a:r>
          </a:p>
          <a:p>
            <a:pPr>
              <a:buFont typeface="Wingdings" panose="05000000000000000000" pitchFamily="2" charset="2"/>
              <a:buChar char="q"/>
            </a:pPr>
            <a:r>
              <a:rPr lang="en-US" sz="2400"/>
              <a:t>Offer support to ease pain or discomfort as appropriate</a:t>
            </a:r>
          </a:p>
          <a:p>
            <a:pPr>
              <a:buFont typeface="Wingdings" panose="05000000000000000000" pitchFamily="2" charset="2"/>
              <a:buChar char="q"/>
            </a:pPr>
            <a:r>
              <a:rPr lang="en-US" sz="2400"/>
              <a:t>Consider any recent medication changes or side effects from routine medications</a:t>
            </a:r>
          </a:p>
        </p:txBody>
      </p:sp>
    </p:spTree>
    <p:extLst>
      <p:ext uri="{BB962C8B-B14F-4D97-AF65-F5344CB8AC3E}">
        <p14:creationId xmlns:p14="http://schemas.microsoft.com/office/powerpoint/2010/main" val="708238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56C9A-86B5-1AAB-6438-02C7E52909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E00D7B-D167-648B-02F8-34B958232FF2}"/>
              </a:ext>
            </a:extLst>
          </p:cNvPr>
          <p:cNvSpPr>
            <a:spLocks noGrp="1"/>
          </p:cNvSpPr>
          <p:nvPr>
            <p:ph type="title"/>
          </p:nvPr>
        </p:nvSpPr>
        <p:spPr/>
        <p:txBody>
          <a:bodyPr>
            <a:normAutofit/>
          </a:bodyPr>
          <a:lstStyle/>
          <a:p>
            <a:r>
              <a:rPr lang="en-US" sz="3200" b="1"/>
              <a:t>Who we are and what we do</a:t>
            </a:r>
          </a:p>
        </p:txBody>
      </p:sp>
      <p:sp>
        <p:nvSpPr>
          <p:cNvPr id="6" name="Content Placeholder 2">
            <a:extLst>
              <a:ext uri="{FF2B5EF4-FFF2-40B4-BE49-F238E27FC236}">
                <a16:creationId xmlns:a16="http://schemas.microsoft.com/office/drawing/2014/main" id="{59265B3E-FC5A-4C41-17BC-9B7916377F4A}"/>
              </a:ext>
            </a:extLst>
          </p:cNvPr>
          <p:cNvSpPr txBox="1">
            <a:spLocks/>
          </p:cNvSpPr>
          <p:nvPr/>
        </p:nvSpPr>
        <p:spPr>
          <a:xfrm>
            <a:off x="166775" y="1587821"/>
            <a:ext cx="8807891" cy="4759075"/>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Clr>
                <a:srgbClr val="FF0000"/>
              </a:buClr>
              <a:buFont typeface="Arial"/>
              <a:buChar char="•"/>
              <a:defRPr sz="2000" kern="1200">
                <a:solidFill>
                  <a:schemeClr val="tx1"/>
                </a:solidFill>
                <a:latin typeface="Roboto"/>
                <a:ea typeface="+mn-ea"/>
                <a:cs typeface="Roboto"/>
              </a:defRPr>
            </a:lvl1pPr>
            <a:lvl2pPr marL="742950" indent="-285750" algn="l" defTabSz="457200" rtl="0" eaLnBrk="1" latinLnBrk="0" hangingPunct="1">
              <a:spcBef>
                <a:spcPct val="20000"/>
              </a:spcBef>
              <a:buFont typeface="Arial"/>
              <a:buChar char="–"/>
              <a:defRPr sz="2000" kern="1200">
                <a:solidFill>
                  <a:schemeClr val="tx1"/>
                </a:solidFill>
                <a:latin typeface="Roboto"/>
                <a:ea typeface="+mn-ea"/>
                <a:cs typeface="Roboto"/>
              </a:defRPr>
            </a:lvl2pPr>
            <a:lvl3pPr marL="1143000" indent="-228600" algn="l" defTabSz="457200" rtl="0" eaLnBrk="1" latinLnBrk="0" hangingPunct="1">
              <a:spcBef>
                <a:spcPct val="20000"/>
              </a:spcBef>
              <a:buFont typeface="Arial"/>
              <a:buChar char="•"/>
              <a:defRPr sz="2000" kern="1200">
                <a:solidFill>
                  <a:schemeClr val="tx1"/>
                </a:solidFill>
                <a:latin typeface="Roboto"/>
                <a:ea typeface="+mn-ea"/>
                <a:cs typeface="Roboto"/>
              </a:defRPr>
            </a:lvl3pPr>
            <a:lvl4pPr marL="1600200" indent="-228600" algn="l" defTabSz="457200" rtl="0" eaLnBrk="1" latinLnBrk="0" hangingPunct="1">
              <a:spcBef>
                <a:spcPct val="20000"/>
              </a:spcBef>
              <a:buFont typeface="Arial"/>
              <a:buChar char="–"/>
              <a:defRPr sz="2000" kern="1200">
                <a:solidFill>
                  <a:schemeClr val="tx1"/>
                </a:solidFill>
                <a:latin typeface="Roboto"/>
                <a:ea typeface="+mn-ea"/>
                <a:cs typeface="Roboto"/>
              </a:defRPr>
            </a:lvl4pPr>
            <a:lvl5pPr marL="2057400" indent="-228600" algn="l" defTabSz="457200" rtl="0" eaLnBrk="1" latinLnBrk="0" hangingPunct="1">
              <a:spcBef>
                <a:spcPct val="20000"/>
              </a:spcBef>
              <a:buFont typeface="Arial"/>
              <a:buChar char="»"/>
              <a:defRPr sz="2000" kern="1200">
                <a:solidFill>
                  <a:schemeClr val="tx1"/>
                </a:solidFill>
                <a:latin typeface="Roboto"/>
                <a:ea typeface="+mn-ea"/>
                <a:cs typeface="Robot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US" sz="2400" b="1"/>
              <a:t>Amanda Steel, MA</a:t>
            </a:r>
          </a:p>
          <a:p>
            <a:pPr lvl="1">
              <a:buFont typeface="Arial" panose="020B0604020202020204" pitchFamily="34" charset="0"/>
              <a:buChar char="•"/>
            </a:pPr>
            <a:r>
              <a:rPr lang="en-US"/>
              <a:t>Behavior Support Coordinator, Hamilton County Developmental Disabilities Services</a:t>
            </a:r>
          </a:p>
          <a:p>
            <a:pPr lvl="1">
              <a:buFont typeface="Arial" panose="020B0604020202020204" pitchFamily="34" charset="0"/>
              <a:buChar char="•"/>
            </a:pPr>
            <a:r>
              <a:rPr lang="en-US"/>
              <a:t>Behavior Support Consultant, Freeman Center</a:t>
            </a:r>
          </a:p>
          <a:p>
            <a:pPr>
              <a:buFont typeface="Arial" panose="020B0604020202020204" pitchFamily="34" charset="0"/>
              <a:buChar char="•"/>
            </a:pPr>
            <a:r>
              <a:rPr lang="en-US" sz="2400" b="1"/>
              <a:t>Bree Stepp, BCBA, COBA</a:t>
            </a:r>
          </a:p>
          <a:p>
            <a:pPr lvl="1">
              <a:buFont typeface="Arial" panose="020B0604020202020204" pitchFamily="34" charset="0"/>
              <a:buChar char="•"/>
            </a:pPr>
            <a:r>
              <a:rPr lang="en-US"/>
              <a:t>Certified Ohio Behavior Analyst</a:t>
            </a:r>
          </a:p>
          <a:p>
            <a:pPr lvl="1">
              <a:buFont typeface="Arial" panose="020B0604020202020204" pitchFamily="34" charset="0"/>
              <a:buChar char="•"/>
            </a:pPr>
            <a:r>
              <a:rPr lang="en-US"/>
              <a:t>Board Certified Behavior Analyst, Freeman Center</a:t>
            </a:r>
          </a:p>
          <a:p>
            <a:pPr>
              <a:buFont typeface="Arial" panose="020B0604020202020204" pitchFamily="34" charset="0"/>
              <a:buChar char="•"/>
            </a:pPr>
            <a:r>
              <a:rPr lang="en-US" sz="2400" b="1"/>
              <a:t>Dr TJ Nestheide, PsyD</a:t>
            </a:r>
          </a:p>
          <a:p>
            <a:pPr lvl="1">
              <a:buFont typeface="Arial" panose="020B0604020202020204" pitchFamily="34" charset="0"/>
              <a:buChar char="•"/>
            </a:pPr>
            <a:r>
              <a:rPr lang="en-US"/>
              <a:t>Behavioral Health Director, Freeman Center</a:t>
            </a:r>
          </a:p>
          <a:p>
            <a:pPr lvl="1">
              <a:buFont typeface="Arial" panose="020B0604020202020204" pitchFamily="34" charset="0"/>
              <a:buChar char="•"/>
            </a:pPr>
            <a:r>
              <a:rPr lang="en-US"/>
              <a:t>Associate Professor of Clinical Psychiatry and Behavioral Neuroscience at the University of Cincinnati School of Medicine</a:t>
            </a:r>
          </a:p>
        </p:txBody>
      </p:sp>
    </p:spTree>
    <p:extLst>
      <p:ext uri="{BB962C8B-B14F-4D97-AF65-F5344CB8AC3E}">
        <p14:creationId xmlns:p14="http://schemas.microsoft.com/office/powerpoint/2010/main" val="10846890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C0232-E644-C191-9E57-BAF0CCF9E39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9421A31-AAB5-3CF4-23EE-7EC45279A0B5}"/>
              </a:ext>
            </a:extLst>
          </p:cNvPr>
          <p:cNvSpPr>
            <a:spLocks noGrp="1"/>
          </p:cNvSpPr>
          <p:nvPr>
            <p:ph type="subTitle" idx="13"/>
          </p:nvPr>
        </p:nvSpPr>
        <p:spPr/>
        <p:txBody>
          <a:bodyPr>
            <a:normAutofit/>
          </a:bodyPr>
          <a:lstStyle/>
          <a:p>
            <a:r>
              <a:rPr lang="en-US" sz="2400" b="1"/>
              <a:t>For behaviors with an </a:t>
            </a:r>
            <a:r>
              <a:rPr lang="en-US" sz="2400" b="1" u="sng"/>
              <a:t>escape</a:t>
            </a:r>
            <a:r>
              <a:rPr lang="en-US" sz="2400" b="1"/>
              <a:t> function:</a:t>
            </a:r>
            <a:endParaRPr lang="en-US" sz="2400" b="1" u="sng"/>
          </a:p>
        </p:txBody>
      </p:sp>
      <p:sp>
        <p:nvSpPr>
          <p:cNvPr id="4" name="Title 3">
            <a:extLst>
              <a:ext uri="{FF2B5EF4-FFF2-40B4-BE49-F238E27FC236}">
                <a16:creationId xmlns:a16="http://schemas.microsoft.com/office/drawing/2014/main" id="{340C5E89-822B-4EE3-0DC7-BD9BF4C8D512}"/>
              </a:ext>
            </a:extLst>
          </p:cNvPr>
          <p:cNvSpPr>
            <a:spLocks noGrp="1"/>
          </p:cNvSpPr>
          <p:nvPr>
            <p:ph type="title"/>
          </p:nvPr>
        </p:nvSpPr>
        <p:spPr>
          <a:xfrm>
            <a:off x="87463" y="85202"/>
            <a:ext cx="9056537" cy="1143000"/>
          </a:xfrm>
        </p:spPr>
        <p:txBody>
          <a:bodyPr>
            <a:normAutofit/>
          </a:bodyPr>
          <a:lstStyle/>
          <a:p>
            <a:r>
              <a:rPr lang="en-US" sz="3200" b="1"/>
              <a:t>How do we intervene with challenging behavior?</a:t>
            </a:r>
          </a:p>
        </p:txBody>
      </p:sp>
      <p:sp>
        <p:nvSpPr>
          <p:cNvPr id="5" name="Content Placeholder 4">
            <a:extLst>
              <a:ext uri="{FF2B5EF4-FFF2-40B4-BE49-F238E27FC236}">
                <a16:creationId xmlns:a16="http://schemas.microsoft.com/office/drawing/2014/main" id="{11726FE3-237E-EC00-C883-3A431A53B70E}"/>
              </a:ext>
            </a:extLst>
          </p:cNvPr>
          <p:cNvSpPr>
            <a:spLocks noGrp="1"/>
          </p:cNvSpPr>
          <p:nvPr>
            <p:ph idx="1"/>
          </p:nvPr>
        </p:nvSpPr>
        <p:spPr>
          <a:xfrm>
            <a:off x="457200" y="2161740"/>
            <a:ext cx="8229600" cy="4103887"/>
          </a:xfrm>
        </p:spPr>
        <p:txBody>
          <a:bodyPr vert="horz" lIns="91440" tIns="45720" rIns="91440" bIns="45720" rtlCol="0" anchor="t">
            <a:noAutofit/>
          </a:bodyPr>
          <a:lstStyle/>
          <a:p>
            <a:pPr>
              <a:buFont typeface="Wingdings" panose="05000000000000000000" pitchFamily="2" charset="2"/>
              <a:buChar char="q"/>
            </a:pPr>
            <a:r>
              <a:rPr lang="en-US" sz="2400"/>
              <a:t>Particularly for academic or job tasks, ensure the person understands the task</a:t>
            </a:r>
          </a:p>
          <a:p>
            <a:pPr>
              <a:buFont typeface="Wingdings" panose="05000000000000000000" pitchFamily="2" charset="2"/>
              <a:buChar char="q"/>
            </a:pPr>
            <a:r>
              <a:rPr lang="en-US" sz="2400"/>
              <a:t>Offer a safe way to get away, such as offering a quiet space for the person to calm down </a:t>
            </a:r>
            <a:endParaRPr lang="en-US" sz="2400">
              <a:ea typeface="Roboto"/>
            </a:endParaRPr>
          </a:p>
          <a:p>
            <a:pPr>
              <a:buFont typeface="Wingdings" panose="05000000000000000000" pitchFamily="2" charset="2"/>
              <a:buChar char="q"/>
            </a:pPr>
            <a:r>
              <a:rPr lang="en-US" sz="2400"/>
              <a:t>Allow the person to take a break, then return to their expectations after a set amount of time </a:t>
            </a:r>
          </a:p>
          <a:p>
            <a:pPr lvl="1">
              <a:buClr>
                <a:srgbClr val="C00000"/>
              </a:buClr>
              <a:buFont typeface="Wingdings" panose="05000000000000000000" pitchFamily="2" charset="2"/>
              <a:buChar char="q"/>
            </a:pPr>
            <a:r>
              <a:rPr lang="en-US" sz="2400"/>
              <a:t> </a:t>
            </a:r>
            <a:r>
              <a:rPr lang="en-US" sz="2200"/>
              <a:t>Use a timer to indicate time until a break</a:t>
            </a:r>
          </a:p>
          <a:p>
            <a:pPr lvl="1">
              <a:buClr>
                <a:srgbClr val="C00000"/>
              </a:buClr>
              <a:buFont typeface="Wingdings" panose="05000000000000000000" pitchFamily="2" charset="2"/>
              <a:buChar char="q"/>
            </a:pPr>
            <a:r>
              <a:rPr lang="en-US" sz="2200"/>
              <a:t> Use a first-then visual to remind the person of the order of events (first work, then break)</a:t>
            </a:r>
            <a:endParaRPr lang="en-US" sz="2200">
              <a:ea typeface="Roboto"/>
            </a:endParaRPr>
          </a:p>
        </p:txBody>
      </p:sp>
    </p:spTree>
    <p:extLst>
      <p:ext uri="{BB962C8B-B14F-4D97-AF65-F5344CB8AC3E}">
        <p14:creationId xmlns:p14="http://schemas.microsoft.com/office/powerpoint/2010/main" val="1104130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D9B8E-E199-C702-74F7-8566DE4280A9}"/>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C2E5411C-3CBB-B853-E1CC-B7501F183BF1}"/>
              </a:ext>
            </a:extLst>
          </p:cNvPr>
          <p:cNvSpPr>
            <a:spLocks noGrp="1"/>
          </p:cNvSpPr>
          <p:nvPr>
            <p:ph type="subTitle" idx="13"/>
          </p:nvPr>
        </p:nvSpPr>
        <p:spPr/>
        <p:txBody>
          <a:bodyPr>
            <a:normAutofit/>
          </a:bodyPr>
          <a:lstStyle/>
          <a:p>
            <a:r>
              <a:rPr lang="en-US" sz="2400" b="1"/>
              <a:t>For behaviors with an </a:t>
            </a:r>
            <a:r>
              <a:rPr lang="en-US" sz="2400" b="1" u="sng"/>
              <a:t>attention-seeking</a:t>
            </a:r>
            <a:r>
              <a:rPr lang="en-US" sz="2400" b="1"/>
              <a:t> function:</a:t>
            </a:r>
            <a:endParaRPr lang="en-US" sz="2400" b="1" u="sng"/>
          </a:p>
        </p:txBody>
      </p:sp>
      <p:sp>
        <p:nvSpPr>
          <p:cNvPr id="4" name="Title 3">
            <a:extLst>
              <a:ext uri="{FF2B5EF4-FFF2-40B4-BE49-F238E27FC236}">
                <a16:creationId xmlns:a16="http://schemas.microsoft.com/office/drawing/2014/main" id="{2626D6CF-7EBD-7D51-08E9-43AFFD661C41}"/>
              </a:ext>
            </a:extLst>
          </p:cNvPr>
          <p:cNvSpPr>
            <a:spLocks noGrp="1"/>
          </p:cNvSpPr>
          <p:nvPr>
            <p:ph type="title"/>
          </p:nvPr>
        </p:nvSpPr>
        <p:spPr>
          <a:xfrm>
            <a:off x="87463" y="85202"/>
            <a:ext cx="9056537" cy="1143000"/>
          </a:xfrm>
        </p:spPr>
        <p:txBody>
          <a:bodyPr>
            <a:normAutofit/>
          </a:bodyPr>
          <a:lstStyle/>
          <a:p>
            <a:r>
              <a:rPr lang="en-US" sz="3200" b="1"/>
              <a:t>How do we intervene with challenging behavior?</a:t>
            </a:r>
          </a:p>
        </p:txBody>
      </p:sp>
      <p:sp>
        <p:nvSpPr>
          <p:cNvPr id="5" name="Content Placeholder 4">
            <a:extLst>
              <a:ext uri="{FF2B5EF4-FFF2-40B4-BE49-F238E27FC236}">
                <a16:creationId xmlns:a16="http://schemas.microsoft.com/office/drawing/2014/main" id="{83035A31-FEAE-5C0D-D8ED-D45870F168EE}"/>
              </a:ext>
            </a:extLst>
          </p:cNvPr>
          <p:cNvSpPr>
            <a:spLocks noGrp="1"/>
          </p:cNvSpPr>
          <p:nvPr>
            <p:ph idx="1"/>
          </p:nvPr>
        </p:nvSpPr>
        <p:spPr>
          <a:xfrm>
            <a:off x="457200" y="2161740"/>
            <a:ext cx="8229600" cy="4103887"/>
          </a:xfrm>
        </p:spPr>
        <p:txBody>
          <a:bodyPr>
            <a:noAutofit/>
          </a:bodyPr>
          <a:lstStyle/>
          <a:p>
            <a:pPr>
              <a:buFont typeface="Wingdings" panose="05000000000000000000" pitchFamily="2" charset="2"/>
              <a:buChar char="q"/>
            </a:pPr>
            <a:r>
              <a:rPr lang="en-US" sz="2400"/>
              <a:t>Plan regular time to give positive, one-on-one attention</a:t>
            </a:r>
          </a:p>
          <a:p>
            <a:pPr lvl="1">
              <a:buClr>
                <a:srgbClr val="C00000"/>
              </a:buClr>
              <a:buFont typeface="Wingdings" panose="05000000000000000000" pitchFamily="2" charset="2"/>
              <a:buChar char="q"/>
            </a:pPr>
            <a:r>
              <a:rPr lang="en-US" sz="2200"/>
              <a:t> Read a book together every night before bed</a:t>
            </a:r>
          </a:p>
          <a:p>
            <a:pPr lvl="1">
              <a:buClr>
                <a:srgbClr val="C00000"/>
              </a:buClr>
              <a:buFont typeface="Wingdings" panose="05000000000000000000" pitchFamily="2" charset="2"/>
              <a:buChar char="q"/>
            </a:pPr>
            <a:r>
              <a:rPr lang="en-US" sz="2200"/>
              <a:t> Schedule 20 minutes every day at a designated time to    </a:t>
            </a:r>
          </a:p>
          <a:p>
            <a:pPr marL="457200" lvl="1" indent="0">
              <a:buClr>
                <a:srgbClr val="C00000"/>
              </a:buClr>
              <a:buNone/>
            </a:pPr>
            <a:r>
              <a:rPr lang="en-US" sz="2200"/>
              <a:t>     give undivided attention to the person</a:t>
            </a:r>
          </a:p>
          <a:p>
            <a:pPr lvl="1">
              <a:buClr>
                <a:srgbClr val="C00000"/>
              </a:buClr>
              <a:buFont typeface="Wingdings" panose="05000000000000000000" pitchFamily="2" charset="2"/>
              <a:buChar char="q"/>
            </a:pPr>
            <a:r>
              <a:rPr lang="en-US" sz="2200"/>
              <a:t> Use visual supports so the person knows when they will </a:t>
            </a:r>
          </a:p>
          <a:p>
            <a:pPr marL="457200" lvl="1" indent="0">
              <a:buClr>
                <a:srgbClr val="C00000"/>
              </a:buClr>
              <a:buNone/>
            </a:pPr>
            <a:r>
              <a:rPr lang="en-US" sz="2200"/>
              <a:t>     get your attention</a:t>
            </a:r>
          </a:p>
          <a:p>
            <a:pPr>
              <a:buFont typeface="Wingdings" panose="05000000000000000000" pitchFamily="2" charset="2"/>
              <a:buChar char="q"/>
            </a:pPr>
            <a:r>
              <a:rPr lang="en-US" sz="2400"/>
              <a:t>Catch the person being good and offer praise for safe and desirable behaviors</a:t>
            </a:r>
          </a:p>
          <a:p>
            <a:pPr>
              <a:buFont typeface="Wingdings" panose="05000000000000000000" pitchFamily="2" charset="2"/>
              <a:buChar char="q"/>
            </a:pPr>
            <a:r>
              <a:rPr lang="en-US" sz="2400"/>
              <a:t>Let the person know when you will spend one-on-one time with them</a:t>
            </a:r>
          </a:p>
        </p:txBody>
      </p:sp>
    </p:spTree>
    <p:extLst>
      <p:ext uri="{BB962C8B-B14F-4D97-AF65-F5344CB8AC3E}">
        <p14:creationId xmlns:p14="http://schemas.microsoft.com/office/powerpoint/2010/main" val="784514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1E6CB2-0D22-059A-6C81-15287CC56566}"/>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684B0F5-9CFF-3E60-E80C-1BEE4CC53C27}"/>
              </a:ext>
            </a:extLst>
          </p:cNvPr>
          <p:cNvSpPr>
            <a:spLocks noGrp="1"/>
          </p:cNvSpPr>
          <p:nvPr>
            <p:ph type="subTitle" idx="13"/>
          </p:nvPr>
        </p:nvSpPr>
        <p:spPr/>
        <p:txBody>
          <a:bodyPr>
            <a:normAutofit/>
          </a:bodyPr>
          <a:lstStyle/>
          <a:p>
            <a:r>
              <a:rPr lang="en-US" sz="2400" b="1"/>
              <a:t>For behaviors with an </a:t>
            </a:r>
            <a:r>
              <a:rPr lang="en-US" sz="2400" b="1" u="sng"/>
              <a:t>access to tangible items</a:t>
            </a:r>
            <a:r>
              <a:rPr lang="en-US" sz="2400" b="1"/>
              <a:t> function:</a:t>
            </a:r>
            <a:endParaRPr lang="en-US" sz="2400" b="1" u="sng"/>
          </a:p>
        </p:txBody>
      </p:sp>
      <p:sp>
        <p:nvSpPr>
          <p:cNvPr id="4" name="Title 3">
            <a:extLst>
              <a:ext uri="{FF2B5EF4-FFF2-40B4-BE49-F238E27FC236}">
                <a16:creationId xmlns:a16="http://schemas.microsoft.com/office/drawing/2014/main" id="{BA9D0D0C-6719-6D44-8393-F35D155EB017}"/>
              </a:ext>
            </a:extLst>
          </p:cNvPr>
          <p:cNvSpPr>
            <a:spLocks noGrp="1"/>
          </p:cNvSpPr>
          <p:nvPr>
            <p:ph type="title"/>
          </p:nvPr>
        </p:nvSpPr>
        <p:spPr>
          <a:xfrm>
            <a:off x="87463" y="85202"/>
            <a:ext cx="9056537" cy="1143000"/>
          </a:xfrm>
        </p:spPr>
        <p:txBody>
          <a:bodyPr>
            <a:normAutofit/>
          </a:bodyPr>
          <a:lstStyle/>
          <a:p>
            <a:r>
              <a:rPr lang="en-US" sz="3200" b="1"/>
              <a:t>How do we intervene with challenging behavior?</a:t>
            </a:r>
          </a:p>
        </p:txBody>
      </p:sp>
      <p:sp>
        <p:nvSpPr>
          <p:cNvPr id="5" name="Content Placeholder 4">
            <a:extLst>
              <a:ext uri="{FF2B5EF4-FFF2-40B4-BE49-F238E27FC236}">
                <a16:creationId xmlns:a16="http://schemas.microsoft.com/office/drawing/2014/main" id="{88FD9431-5B7E-A9DD-1D08-BC3FABEFE32F}"/>
              </a:ext>
            </a:extLst>
          </p:cNvPr>
          <p:cNvSpPr>
            <a:spLocks noGrp="1"/>
          </p:cNvSpPr>
          <p:nvPr>
            <p:ph idx="1"/>
          </p:nvPr>
        </p:nvSpPr>
        <p:spPr>
          <a:xfrm>
            <a:off x="457200" y="2161740"/>
            <a:ext cx="8229600" cy="4103887"/>
          </a:xfrm>
        </p:spPr>
        <p:txBody>
          <a:bodyPr>
            <a:noAutofit/>
          </a:bodyPr>
          <a:lstStyle/>
          <a:p>
            <a:pPr>
              <a:buFont typeface="Wingdings" panose="05000000000000000000" pitchFamily="2" charset="2"/>
              <a:buChar char="q"/>
            </a:pPr>
            <a:r>
              <a:rPr lang="en-US" sz="2400"/>
              <a:t>Let the person know when they can access the object (or person, or activity)</a:t>
            </a:r>
          </a:p>
          <a:p>
            <a:pPr>
              <a:buFont typeface="Wingdings" panose="05000000000000000000" pitchFamily="2" charset="2"/>
              <a:buChar char="q"/>
            </a:pPr>
            <a:r>
              <a:rPr lang="en-US" sz="2400"/>
              <a:t>Use a visual schedule to show when that object (or person, or activity) will be available</a:t>
            </a:r>
          </a:p>
          <a:p>
            <a:pPr>
              <a:buFont typeface="Wingdings" panose="05000000000000000000" pitchFamily="2" charset="2"/>
              <a:buChar char="q"/>
            </a:pPr>
            <a:r>
              <a:rPr lang="en-US" sz="2400"/>
              <a:t>Offer a similar alternative when the desired item is not available right away</a:t>
            </a:r>
          </a:p>
          <a:p>
            <a:pPr lvl="1">
              <a:buClr>
                <a:srgbClr val="C00000"/>
              </a:buClr>
              <a:buFont typeface="Wingdings" panose="05000000000000000000" pitchFamily="2" charset="2"/>
              <a:buChar char="q"/>
            </a:pPr>
            <a:r>
              <a:rPr lang="en-US" sz="2400"/>
              <a:t> </a:t>
            </a:r>
            <a:r>
              <a:rPr lang="en-US" sz="2200"/>
              <a:t>For example, always offer easily accessible healthy    snacks to help with waiting for meal or snack times</a:t>
            </a:r>
          </a:p>
        </p:txBody>
      </p:sp>
    </p:spTree>
    <p:extLst>
      <p:ext uri="{BB962C8B-B14F-4D97-AF65-F5344CB8AC3E}">
        <p14:creationId xmlns:p14="http://schemas.microsoft.com/office/powerpoint/2010/main" val="18986700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F0265-6CF6-88B9-C9A3-9DAB7427D48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FA6677D-37D2-377C-202E-5837A79E0BD6}"/>
              </a:ext>
            </a:extLst>
          </p:cNvPr>
          <p:cNvSpPr>
            <a:spLocks noGrp="1"/>
          </p:cNvSpPr>
          <p:nvPr>
            <p:ph type="subTitle" idx="13"/>
          </p:nvPr>
        </p:nvSpPr>
        <p:spPr/>
        <p:txBody>
          <a:bodyPr>
            <a:normAutofit/>
          </a:bodyPr>
          <a:lstStyle/>
          <a:p>
            <a:r>
              <a:rPr lang="en-US" sz="2400" b="1"/>
              <a:t>For behaviors with a </a:t>
            </a:r>
            <a:r>
              <a:rPr lang="en-US" sz="2400" b="1" u="sng"/>
              <a:t>sensory</a:t>
            </a:r>
            <a:r>
              <a:rPr lang="en-US" sz="2400" b="1"/>
              <a:t> function:</a:t>
            </a:r>
            <a:endParaRPr lang="en-US" sz="2400" b="1" u="sng"/>
          </a:p>
        </p:txBody>
      </p:sp>
      <p:sp>
        <p:nvSpPr>
          <p:cNvPr id="4" name="Title 3">
            <a:extLst>
              <a:ext uri="{FF2B5EF4-FFF2-40B4-BE49-F238E27FC236}">
                <a16:creationId xmlns:a16="http://schemas.microsoft.com/office/drawing/2014/main" id="{2CD8E1A6-9ABC-A89F-8397-A62553410FBA}"/>
              </a:ext>
            </a:extLst>
          </p:cNvPr>
          <p:cNvSpPr>
            <a:spLocks noGrp="1"/>
          </p:cNvSpPr>
          <p:nvPr>
            <p:ph type="title"/>
          </p:nvPr>
        </p:nvSpPr>
        <p:spPr>
          <a:xfrm>
            <a:off x="87463" y="85202"/>
            <a:ext cx="9056537" cy="1143000"/>
          </a:xfrm>
        </p:spPr>
        <p:txBody>
          <a:bodyPr>
            <a:normAutofit/>
          </a:bodyPr>
          <a:lstStyle/>
          <a:p>
            <a:r>
              <a:rPr lang="en-US" sz="3200" b="1"/>
              <a:t>How do we intervene with challenging behavior?</a:t>
            </a:r>
          </a:p>
        </p:txBody>
      </p:sp>
      <p:sp>
        <p:nvSpPr>
          <p:cNvPr id="5" name="Content Placeholder 4">
            <a:extLst>
              <a:ext uri="{FF2B5EF4-FFF2-40B4-BE49-F238E27FC236}">
                <a16:creationId xmlns:a16="http://schemas.microsoft.com/office/drawing/2014/main" id="{F1220EFA-B6C5-E1C8-FFA6-D6464A24BD44}"/>
              </a:ext>
            </a:extLst>
          </p:cNvPr>
          <p:cNvSpPr>
            <a:spLocks noGrp="1"/>
          </p:cNvSpPr>
          <p:nvPr>
            <p:ph idx="1"/>
          </p:nvPr>
        </p:nvSpPr>
        <p:spPr>
          <a:xfrm>
            <a:off x="457200" y="2161740"/>
            <a:ext cx="8229600" cy="4103887"/>
          </a:xfrm>
        </p:spPr>
        <p:txBody>
          <a:bodyPr vert="horz" lIns="91440" tIns="45720" rIns="91440" bIns="45720" rtlCol="0" anchor="t">
            <a:noAutofit/>
          </a:bodyPr>
          <a:lstStyle/>
          <a:p>
            <a:pPr>
              <a:buFont typeface="Wingdings" panose="05000000000000000000" pitchFamily="2" charset="2"/>
              <a:buChar char="q"/>
            </a:pPr>
            <a:r>
              <a:rPr lang="en-US" sz="2200"/>
              <a:t>Notice what type of sensory stimuli the person seeks or avoids; consider all 8 senses: sight, touch, taste, smell, sound, proprioception (where the body is in space), interoception (internal sensations), and vestibular (balance)</a:t>
            </a:r>
          </a:p>
          <a:p>
            <a:pPr>
              <a:buFont typeface="Wingdings" panose="05000000000000000000" pitchFamily="2" charset="2"/>
              <a:buChar char="q"/>
            </a:pPr>
            <a:r>
              <a:rPr lang="en-US" sz="2200"/>
              <a:t>Some senses may be over-sensitive (leading to avoidance) while others may be under-sensitive (leading to seeking)</a:t>
            </a:r>
          </a:p>
          <a:p>
            <a:pPr>
              <a:buFont typeface="Wingdings" panose="05000000000000000000" pitchFamily="2" charset="2"/>
              <a:buChar char="q"/>
            </a:pPr>
            <a:r>
              <a:rPr lang="en-US" sz="2200"/>
              <a:t>Provide access to sensory supports that match what the person is seeking (swing, weighted blanket, scent kit, squishy toys, etc.) </a:t>
            </a:r>
          </a:p>
          <a:p>
            <a:pPr>
              <a:buFont typeface="Wingdings" panose="05000000000000000000" pitchFamily="2" charset="2"/>
              <a:buChar char="q"/>
            </a:pPr>
            <a:r>
              <a:rPr lang="en-US" sz="2200"/>
              <a:t>If the person is avoiding certain input, provide a way to avoid or block these inputs (sound-blocking headphones, quiet area, sunglasses, loose clothing, etc.)</a:t>
            </a:r>
          </a:p>
        </p:txBody>
      </p:sp>
    </p:spTree>
    <p:extLst>
      <p:ext uri="{BB962C8B-B14F-4D97-AF65-F5344CB8AC3E}">
        <p14:creationId xmlns:p14="http://schemas.microsoft.com/office/powerpoint/2010/main" val="24938127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96DED2-0EE2-26F9-7F3D-3D5674F9624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6B94E22-F896-2A7C-1D72-2DB7DC23AA8B}"/>
              </a:ext>
            </a:extLst>
          </p:cNvPr>
          <p:cNvSpPr>
            <a:spLocks noGrp="1"/>
          </p:cNvSpPr>
          <p:nvPr>
            <p:ph type="subTitle" idx="13"/>
          </p:nvPr>
        </p:nvSpPr>
        <p:spPr/>
        <p:txBody>
          <a:bodyPr>
            <a:normAutofit/>
          </a:bodyPr>
          <a:lstStyle/>
          <a:p>
            <a:r>
              <a:rPr lang="en-US" sz="2400" b="1"/>
              <a:t>For behaviors related to </a:t>
            </a:r>
            <a:r>
              <a:rPr lang="en-US" sz="2400" b="1" u="sng"/>
              <a:t>previous trauma</a:t>
            </a:r>
            <a:r>
              <a:rPr lang="en-US" sz="2400" b="1"/>
              <a:t>:</a:t>
            </a:r>
            <a:endParaRPr lang="en-US" sz="2400" b="1" u="sng"/>
          </a:p>
        </p:txBody>
      </p:sp>
      <p:sp>
        <p:nvSpPr>
          <p:cNvPr id="4" name="Title 3">
            <a:extLst>
              <a:ext uri="{FF2B5EF4-FFF2-40B4-BE49-F238E27FC236}">
                <a16:creationId xmlns:a16="http://schemas.microsoft.com/office/drawing/2014/main" id="{07B6FD20-495C-AA51-0C7D-27AE7408F601}"/>
              </a:ext>
            </a:extLst>
          </p:cNvPr>
          <p:cNvSpPr>
            <a:spLocks noGrp="1"/>
          </p:cNvSpPr>
          <p:nvPr>
            <p:ph type="title"/>
          </p:nvPr>
        </p:nvSpPr>
        <p:spPr>
          <a:xfrm>
            <a:off x="87463" y="85202"/>
            <a:ext cx="9056537" cy="1143000"/>
          </a:xfrm>
        </p:spPr>
        <p:txBody>
          <a:bodyPr>
            <a:normAutofit/>
          </a:bodyPr>
          <a:lstStyle/>
          <a:p>
            <a:r>
              <a:rPr lang="en-US" sz="3200" b="1"/>
              <a:t>How do we intervene with challenging behavior?</a:t>
            </a:r>
          </a:p>
        </p:txBody>
      </p:sp>
      <p:sp>
        <p:nvSpPr>
          <p:cNvPr id="5" name="Content Placeholder 4">
            <a:extLst>
              <a:ext uri="{FF2B5EF4-FFF2-40B4-BE49-F238E27FC236}">
                <a16:creationId xmlns:a16="http://schemas.microsoft.com/office/drawing/2014/main" id="{F3727646-2E80-0D20-851A-B658EF2778DE}"/>
              </a:ext>
            </a:extLst>
          </p:cNvPr>
          <p:cNvSpPr>
            <a:spLocks noGrp="1"/>
          </p:cNvSpPr>
          <p:nvPr>
            <p:ph idx="1"/>
          </p:nvPr>
        </p:nvSpPr>
        <p:spPr>
          <a:xfrm>
            <a:off x="457200" y="2161740"/>
            <a:ext cx="8229600" cy="4103887"/>
          </a:xfrm>
        </p:spPr>
        <p:txBody>
          <a:bodyPr>
            <a:noAutofit/>
          </a:bodyPr>
          <a:lstStyle/>
          <a:p>
            <a:pPr>
              <a:buFont typeface="Wingdings" panose="05000000000000000000" pitchFamily="2" charset="2"/>
              <a:buChar char="q"/>
            </a:pPr>
            <a:r>
              <a:rPr lang="en-US" sz="2400"/>
              <a:t>Learn about the person’s trauma history; look for patterns of behavior that were used for survival and whether the current behaviors are similar</a:t>
            </a:r>
          </a:p>
          <a:p>
            <a:pPr>
              <a:buFont typeface="Wingdings" panose="05000000000000000000" pitchFamily="2" charset="2"/>
              <a:buChar char="q"/>
            </a:pPr>
            <a:r>
              <a:rPr lang="en-US" sz="2400"/>
              <a:t>Remind the person that you are a safe person and are there to help; use language that communicates they are in control while you are there to provide what they need; say things like “I want this to be a safe space for you”</a:t>
            </a:r>
          </a:p>
          <a:p>
            <a:pPr>
              <a:buFont typeface="Wingdings" panose="05000000000000000000" pitchFamily="2" charset="2"/>
              <a:buChar char="q"/>
            </a:pPr>
            <a:r>
              <a:rPr lang="en-US" sz="2400"/>
              <a:t>Offer empathy, recognize the person’s survivorship, and thank them for sharing their history with you</a:t>
            </a:r>
          </a:p>
        </p:txBody>
      </p:sp>
    </p:spTree>
    <p:extLst>
      <p:ext uri="{BB962C8B-B14F-4D97-AF65-F5344CB8AC3E}">
        <p14:creationId xmlns:p14="http://schemas.microsoft.com/office/powerpoint/2010/main" val="24572346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C02AEF-BA66-7799-6DC2-2CEAE9ABD64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F8858A0-2B99-48CA-FE32-F36D89E62423}"/>
              </a:ext>
            </a:extLst>
          </p:cNvPr>
          <p:cNvSpPr>
            <a:spLocks noGrp="1"/>
          </p:cNvSpPr>
          <p:nvPr>
            <p:ph type="subTitle" idx="13"/>
          </p:nvPr>
        </p:nvSpPr>
        <p:spPr/>
        <p:txBody>
          <a:bodyPr>
            <a:normAutofit/>
          </a:bodyPr>
          <a:lstStyle/>
          <a:p>
            <a:r>
              <a:rPr lang="en-US" sz="2400" b="1"/>
              <a:t>Self-injury / Self-harm behavior</a:t>
            </a:r>
            <a:endParaRPr lang="en-US" sz="2400" b="1" u="sng"/>
          </a:p>
        </p:txBody>
      </p:sp>
      <p:sp>
        <p:nvSpPr>
          <p:cNvPr id="4" name="Title 3">
            <a:extLst>
              <a:ext uri="{FF2B5EF4-FFF2-40B4-BE49-F238E27FC236}">
                <a16:creationId xmlns:a16="http://schemas.microsoft.com/office/drawing/2014/main" id="{C47A3D37-4619-A58C-F5A6-C529E373D421}"/>
              </a:ext>
            </a:extLst>
          </p:cNvPr>
          <p:cNvSpPr>
            <a:spLocks noGrp="1"/>
          </p:cNvSpPr>
          <p:nvPr>
            <p:ph type="title"/>
          </p:nvPr>
        </p:nvSpPr>
        <p:spPr>
          <a:xfrm>
            <a:off x="87463" y="85202"/>
            <a:ext cx="9056537" cy="1143000"/>
          </a:xfrm>
        </p:spPr>
        <p:txBody>
          <a:bodyPr>
            <a:normAutofit/>
          </a:bodyPr>
          <a:lstStyle/>
          <a:p>
            <a:r>
              <a:rPr lang="en-US" sz="3200" b="1"/>
              <a:t>How do we intervene with challenging behavior?</a:t>
            </a:r>
          </a:p>
        </p:txBody>
      </p:sp>
      <p:sp>
        <p:nvSpPr>
          <p:cNvPr id="5" name="Content Placeholder 4">
            <a:extLst>
              <a:ext uri="{FF2B5EF4-FFF2-40B4-BE49-F238E27FC236}">
                <a16:creationId xmlns:a16="http://schemas.microsoft.com/office/drawing/2014/main" id="{4853480D-30A0-00FD-ABA5-DBF9112930D6}"/>
              </a:ext>
            </a:extLst>
          </p:cNvPr>
          <p:cNvSpPr>
            <a:spLocks noGrp="1"/>
          </p:cNvSpPr>
          <p:nvPr>
            <p:ph idx="1"/>
          </p:nvPr>
        </p:nvSpPr>
        <p:spPr>
          <a:xfrm>
            <a:off x="457200" y="2161740"/>
            <a:ext cx="8229600" cy="4103887"/>
          </a:xfrm>
        </p:spPr>
        <p:txBody>
          <a:bodyPr>
            <a:noAutofit/>
          </a:bodyPr>
          <a:lstStyle/>
          <a:p>
            <a:pPr>
              <a:buFont typeface="Wingdings" panose="05000000000000000000" pitchFamily="2" charset="2"/>
              <a:buChar char="q"/>
            </a:pPr>
            <a:r>
              <a:rPr lang="en-US" sz="2200"/>
              <a:t>Intense, high-frequency self-injury may require protective equipment, medication management, and multiple people</a:t>
            </a:r>
          </a:p>
          <a:p>
            <a:pPr>
              <a:buFont typeface="Wingdings" panose="05000000000000000000" pitchFamily="2" charset="2"/>
              <a:buChar char="q"/>
            </a:pPr>
            <a:r>
              <a:rPr lang="en-US" sz="2200"/>
              <a:t>Self-injury that causes, or has caused, tissue damage, broken skin, or injuries should not be addressed without significant support and planning</a:t>
            </a:r>
          </a:p>
          <a:p>
            <a:pPr>
              <a:buFont typeface="Wingdings" panose="05000000000000000000" pitchFamily="2" charset="2"/>
              <a:buChar char="q"/>
            </a:pPr>
            <a:r>
              <a:rPr lang="en-US" sz="2200"/>
              <a:t>NDSS or your local affiliate group can help you find professionals near you</a:t>
            </a:r>
          </a:p>
          <a:p>
            <a:pPr>
              <a:buFont typeface="Wingdings" panose="05000000000000000000" pitchFamily="2" charset="2"/>
              <a:buChar char="q"/>
            </a:pPr>
            <a:r>
              <a:rPr lang="en-US" sz="2200"/>
              <a:t>If restrictive interventions are indicated (emergency medications, protective equipment, etc.), state and local rules may dictate how those supports are provided, funded, or monitored</a:t>
            </a:r>
          </a:p>
        </p:txBody>
      </p:sp>
      <p:sp>
        <p:nvSpPr>
          <p:cNvPr id="7" name="Subtitle 2">
            <a:extLst>
              <a:ext uri="{FF2B5EF4-FFF2-40B4-BE49-F238E27FC236}">
                <a16:creationId xmlns:a16="http://schemas.microsoft.com/office/drawing/2014/main" id="{DE327108-0D09-385F-1B1C-A830D758B791}"/>
              </a:ext>
            </a:extLst>
          </p:cNvPr>
          <p:cNvSpPr txBox="1">
            <a:spLocks/>
          </p:cNvSpPr>
          <p:nvPr/>
        </p:nvSpPr>
        <p:spPr>
          <a:xfrm rot="763560">
            <a:off x="6302733" y="1335827"/>
            <a:ext cx="2562971" cy="477071"/>
          </a:xfrm>
          <a:prstGeom prst="rect">
            <a:avLst/>
          </a:prstGeom>
          <a:solidFill>
            <a:srgbClr val="FFFF00"/>
          </a:solidFill>
        </p:spPr>
        <p:txBody>
          <a:bodyPr vert="horz" lIns="91440" tIns="45720" rIns="91440" bIns="45720" rtlCol="0">
            <a:normAutofit/>
          </a:bodyPr>
          <a:lstStyle>
            <a:lvl1pPr marL="0" indent="0" algn="l" defTabSz="457200" rtl="0" eaLnBrk="1" latinLnBrk="0" hangingPunct="1">
              <a:spcBef>
                <a:spcPct val="20000"/>
              </a:spcBef>
              <a:buFont typeface="Arial"/>
              <a:buNone/>
              <a:defRPr sz="2000" kern="1200">
                <a:solidFill>
                  <a:srgbClr val="C00000"/>
                </a:solidFill>
                <a:latin typeface="Roboto"/>
                <a:ea typeface="+mn-ea"/>
                <a:cs typeface="Roboto"/>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b="1"/>
              <a:t>*Important note*</a:t>
            </a:r>
            <a:endParaRPr lang="en-US" sz="2400" b="1" u="sng"/>
          </a:p>
        </p:txBody>
      </p:sp>
    </p:spTree>
    <p:extLst>
      <p:ext uri="{BB962C8B-B14F-4D97-AF65-F5344CB8AC3E}">
        <p14:creationId xmlns:p14="http://schemas.microsoft.com/office/powerpoint/2010/main" val="15729353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36F05-08A1-3F65-D98F-16DF6A0BEB0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7D5EDF4-DC51-BEF2-F5D9-CFC9550AEC3B}"/>
              </a:ext>
            </a:extLst>
          </p:cNvPr>
          <p:cNvSpPr>
            <a:spLocks noGrp="1"/>
          </p:cNvSpPr>
          <p:nvPr>
            <p:ph type="subTitle" idx="13"/>
          </p:nvPr>
        </p:nvSpPr>
        <p:spPr/>
        <p:txBody>
          <a:bodyPr>
            <a:normAutofit/>
          </a:bodyPr>
          <a:lstStyle/>
          <a:p>
            <a:r>
              <a:rPr lang="en-US" sz="2400" b="1"/>
              <a:t>Self-injury / Self-harm behavior</a:t>
            </a:r>
            <a:endParaRPr lang="en-US" sz="2400" b="1" u="sng"/>
          </a:p>
        </p:txBody>
      </p:sp>
      <p:sp>
        <p:nvSpPr>
          <p:cNvPr id="4" name="Title 3">
            <a:extLst>
              <a:ext uri="{FF2B5EF4-FFF2-40B4-BE49-F238E27FC236}">
                <a16:creationId xmlns:a16="http://schemas.microsoft.com/office/drawing/2014/main" id="{D38B479F-0E9E-7FC4-5F0D-08B1E9F12008}"/>
              </a:ext>
            </a:extLst>
          </p:cNvPr>
          <p:cNvSpPr>
            <a:spLocks noGrp="1"/>
          </p:cNvSpPr>
          <p:nvPr>
            <p:ph type="title"/>
          </p:nvPr>
        </p:nvSpPr>
        <p:spPr>
          <a:xfrm>
            <a:off x="87463" y="85202"/>
            <a:ext cx="9056537" cy="1143000"/>
          </a:xfrm>
        </p:spPr>
        <p:txBody>
          <a:bodyPr>
            <a:normAutofit/>
          </a:bodyPr>
          <a:lstStyle/>
          <a:p>
            <a:r>
              <a:rPr lang="en-US" sz="3200" b="1"/>
              <a:t>How do we intervene with challenging behavior?</a:t>
            </a:r>
          </a:p>
        </p:txBody>
      </p:sp>
      <p:sp>
        <p:nvSpPr>
          <p:cNvPr id="5" name="Content Placeholder 4">
            <a:extLst>
              <a:ext uri="{FF2B5EF4-FFF2-40B4-BE49-F238E27FC236}">
                <a16:creationId xmlns:a16="http://schemas.microsoft.com/office/drawing/2014/main" id="{D2ECD0C9-85D1-84A4-FDE6-9BE1570E4271}"/>
              </a:ext>
            </a:extLst>
          </p:cNvPr>
          <p:cNvSpPr>
            <a:spLocks noGrp="1"/>
          </p:cNvSpPr>
          <p:nvPr>
            <p:ph idx="1"/>
          </p:nvPr>
        </p:nvSpPr>
        <p:spPr>
          <a:xfrm>
            <a:off x="457200" y="2161740"/>
            <a:ext cx="8229600" cy="4103887"/>
          </a:xfrm>
        </p:spPr>
        <p:txBody>
          <a:bodyPr>
            <a:noAutofit/>
          </a:bodyPr>
          <a:lstStyle/>
          <a:p>
            <a:pPr>
              <a:buFont typeface="Wingdings" panose="05000000000000000000" pitchFamily="2" charset="2"/>
              <a:buChar char="q"/>
            </a:pPr>
            <a:r>
              <a:rPr lang="en-US" sz="2000"/>
              <a:t>You can work to understand (through observation and data collection) the function of the behavior, and plan interventions</a:t>
            </a:r>
          </a:p>
          <a:p>
            <a:pPr lvl="1">
              <a:buClr>
                <a:srgbClr val="C00000"/>
              </a:buClr>
              <a:buFont typeface="Wingdings" panose="05000000000000000000" pitchFamily="2" charset="2"/>
              <a:buChar char="q"/>
            </a:pPr>
            <a:r>
              <a:rPr lang="en-US"/>
              <a:t>For example, if the person repeatedly pushes their hand into their chin, data collection may find a medical function related to tooth pain. Treating the tooth pain may result in no more self-injury. </a:t>
            </a:r>
          </a:p>
          <a:p>
            <a:pPr>
              <a:buFont typeface="Wingdings" panose="05000000000000000000" pitchFamily="2" charset="2"/>
              <a:buChar char="q"/>
            </a:pPr>
            <a:r>
              <a:rPr lang="en-US" sz="2000"/>
              <a:t>Self-injury can be a particularly effective behavior with an attention function because caregivers respond to keep the person safe, which may reinforce the behavior </a:t>
            </a:r>
          </a:p>
          <a:p>
            <a:pPr>
              <a:buFont typeface="Wingdings" panose="05000000000000000000" pitchFamily="2" charset="2"/>
              <a:buChar char="q"/>
            </a:pPr>
            <a:r>
              <a:rPr lang="en-US" sz="2000"/>
              <a:t>Self-injury may have an escape function if the person is removed from a demanding or difficult situation, also potentially reinforcing the behavior</a:t>
            </a:r>
          </a:p>
          <a:p>
            <a:pPr>
              <a:buFont typeface="Wingdings" panose="05000000000000000000" pitchFamily="2" charset="2"/>
              <a:buChar char="q"/>
            </a:pPr>
            <a:r>
              <a:rPr lang="en-US" sz="2000"/>
              <a:t>It is important to consider communication alternatives so the person can meet the same need without self-injury</a:t>
            </a:r>
          </a:p>
        </p:txBody>
      </p:sp>
    </p:spTree>
    <p:extLst>
      <p:ext uri="{BB962C8B-B14F-4D97-AF65-F5344CB8AC3E}">
        <p14:creationId xmlns:p14="http://schemas.microsoft.com/office/powerpoint/2010/main" val="30625010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A3143-F72F-D5FF-D51F-9AC615B78AD9}"/>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1F91FE0-F157-C23F-A151-080258E48F11}"/>
              </a:ext>
            </a:extLst>
          </p:cNvPr>
          <p:cNvSpPr>
            <a:spLocks noGrp="1"/>
          </p:cNvSpPr>
          <p:nvPr>
            <p:ph type="subTitle" idx="13"/>
          </p:nvPr>
        </p:nvSpPr>
        <p:spPr/>
        <p:txBody>
          <a:bodyPr>
            <a:normAutofit/>
          </a:bodyPr>
          <a:lstStyle/>
          <a:p>
            <a:r>
              <a:rPr lang="en-US" sz="2400" b="1"/>
              <a:t>Aggressive behavior</a:t>
            </a:r>
            <a:endParaRPr lang="en-US" sz="2400" b="1" u="sng"/>
          </a:p>
        </p:txBody>
      </p:sp>
      <p:sp>
        <p:nvSpPr>
          <p:cNvPr id="4" name="Title 3">
            <a:extLst>
              <a:ext uri="{FF2B5EF4-FFF2-40B4-BE49-F238E27FC236}">
                <a16:creationId xmlns:a16="http://schemas.microsoft.com/office/drawing/2014/main" id="{773FCBE4-F420-367B-D1DC-AA8F80C83A0A}"/>
              </a:ext>
            </a:extLst>
          </p:cNvPr>
          <p:cNvSpPr>
            <a:spLocks noGrp="1"/>
          </p:cNvSpPr>
          <p:nvPr>
            <p:ph type="title"/>
          </p:nvPr>
        </p:nvSpPr>
        <p:spPr>
          <a:xfrm>
            <a:off x="87463" y="85202"/>
            <a:ext cx="9056537" cy="1143000"/>
          </a:xfrm>
        </p:spPr>
        <p:txBody>
          <a:bodyPr>
            <a:normAutofit/>
          </a:bodyPr>
          <a:lstStyle/>
          <a:p>
            <a:r>
              <a:rPr lang="en-US" sz="3200" b="1"/>
              <a:t>How do we intervene with challenging behavior?</a:t>
            </a:r>
          </a:p>
        </p:txBody>
      </p:sp>
      <p:sp>
        <p:nvSpPr>
          <p:cNvPr id="5" name="Content Placeholder 4">
            <a:extLst>
              <a:ext uri="{FF2B5EF4-FFF2-40B4-BE49-F238E27FC236}">
                <a16:creationId xmlns:a16="http://schemas.microsoft.com/office/drawing/2014/main" id="{F7FEBACF-2BAE-C18E-72DE-845464E0D4BB}"/>
              </a:ext>
            </a:extLst>
          </p:cNvPr>
          <p:cNvSpPr>
            <a:spLocks noGrp="1"/>
          </p:cNvSpPr>
          <p:nvPr>
            <p:ph idx="1"/>
          </p:nvPr>
        </p:nvSpPr>
        <p:spPr>
          <a:xfrm>
            <a:off x="457200" y="2161740"/>
            <a:ext cx="8229600" cy="4103887"/>
          </a:xfrm>
        </p:spPr>
        <p:txBody>
          <a:bodyPr>
            <a:noAutofit/>
          </a:bodyPr>
          <a:lstStyle/>
          <a:p>
            <a:pPr>
              <a:buFont typeface="Wingdings" panose="05000000000000000000" pitchFamily="2" charset="2"/>
              <a:buChar char="q"/>
            </a:pPr>
            <a:r>
              <a:rPr lang="en-US" sz="2300"/>
              <a:t>Aggressive behavior that is high-intensity, high-frequency and/or causes injury is best treated by professionals</a:t>
            </a:r>
          </a:p>
          <a:p>
            <a:pPr>
              <a:buFont typeface="Wingdings" panose="05000000000000000000" pitchFamily="2" charset="2"/>
              <a:buChar char="q"/>
            </a:pPr>
            <a:r>
              <a:rPr lang="en-US" sz="2300"/>
              <a:t>Treatment may require use of medications, protective equipment, and highly structured and consistent intervention </a:t>
            </a:r>
          </a:p>
          <a:p>
            <a:pPr>
              <a:buFont typeface="Wingdings" panose="05000000000000000000" pitchFamily="2" charset="2"/>
              <a:buChar char="q"/>
            </a:pPr>
            <a:r>
              <a:rPr lang="en-US" sz="2300"/>
              <a:t>NDSS or your local affiliate group can help you find professionals near you</a:t>
            </a:r>
          </a:p>
          <a:p>
            <a:pPr>
              <a:buFont typeface="Wingdings" panose="05000000000000000000" pitchFamily="2" charset="2"/>
              <a:buChar char="q"/>
            </a:pPr>
            <a:r>
              <a:rPr lang="en-US" sz="2300"/>
              <a:t>If restrictive interventions are indicated (emergency medications, protective equipment), state and local rules may dictate how those supports are provided, funded, or monitored</a:t>
            </a:r>
          </a:p>
        </p:txBody>
      </p:sp>
      <p:sp>
        <p:nvSpPr>
          <p:cNvPr id="7" name="Subtitle 2">
            <a:extLst>
              <a:ext uri="{FF2B5EF4-FFF2-40B4-BE49-F238E27FC236}">
                <a16:creationId xmlns:a16="http://schemas.microsoft.com/office/drawing/2014/main" id="{75E34303-0662-756F-62DC-067131B4A4DB}"/>
              </a:ext>
            </a:extLst>
          </p:cNvPr>
          <p:cNvSpPr txBox="1">
            <a:spLocks/>
          </p:cNvSpPr>
          <p:nvPr/>
        </p:nvSpPr>
        <p:spPr>
          <a:xfrm rot="763560">
            <a:off x="6302733" y="1335827"/>
            <a:ext cx="2562971" cy="477071"/>
          </a:xfrm>
          <a:prstGeom prst="rect">
            <a:avLst/>
          </a:prstGeom>
          <a:solidFill>
            <a:srgbClr val="FFFF00"/>
          </a:solidFill>
        </p:spPr>
        <p:txBody>
          <a:bodyPr vert="horz" lIns="91440" tIns="45720" rIns="91440" bIns="45720" rtlCol="0">
            <a:normAutofit/>
          </a:bodyPr>
          <a:lstStyle>
            <a:lvl1pPr marL="0" indent="0" algn="l" defTabSz="457200" rtl="0" eaLnBrk="1" latinLnBrk="0" hangingPunct="1">
              <a:spcBef>
                <a:spcPct val="20000"/>
              </a:spcBef>
              <a:buFont typeface="Arial"/>
              <a:buNone/>
              <a:defRPr sz="2000" kern="1200">
                <a:solidFill>
                  <a:srgbClr val="C00000"/>
                </a:solidFill>
                <a:latin typeface="Roboto"/>
                <a:ea typeface="+mn-ea"/>
                <a:cs typeface="Roboto"/>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b="1"/>
              <a:t>*Important note*</a:t>
            </a:r>
            <a:endParaRPr lang="en-US" sz="2400" b="1" u="sng"/>
          </a:p>
        </p:txBody>
      </p:sp>
    </p:spTree>
    <p:extLst>
      <p:ext uri="{BB962C8B-B14F-4D97-AF65-F5344CB8AC3E}">
        <p14:creationId xmlns:p14="http://schemas.microsoft.com/office/powerpoint/2010/main" val="10304846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3A374-513C-AAD3-0632-9C7D55A9F97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324748B-6731-169D-52F3-98B60FA93C61}"/>
              </a:ext>
            </a:extLst>
          </p:cNvPr>
          <p:cNvSpPr>
            <a:spLocks noGrp="1"/>
          </p:cNvSpPr>
          <p:nvPr>
            <p:ph type="subTitle" idx="13"/>
          </p:nvPr>
        </p:nvSpPr>
        <p:spPr/>
        <p:txBody>
          <a:bodyPr>
            <a:normAutofit/>
          </a:bodyPr>
          <a:lstStyle/>
          <a:p>
            <a:r>
              <a:rPr lang="en-US" sz="2400" b="1"/>
              <a:t>Aggressive behavior</a:t>
            </a:r>
            <a:endParaRPr lang="en-US" sz="2400" b="1" u="sng"/>
          </a:p>
        </p:txBody>
      </p:sp>
      <p:sp>
        <p:nvSpPr>
          <p:cNvPr id="4" name="Title 3">
            <a:extLst>
              <a:ext uri="{FF2B5EF4-FFF2-40B4-BE49-F238E27FC236}">
                <a16:creationId xmlns:a16="http://schemas.microsoft.com/office/drawing/2014/main" id="{1F32AF4C-1F85-9183-A689-2B1C13E1749C}"/>
              </a:ext>
            </a:extLst>
          </p:cNvPr>
          <p:cNvSpPr>
            <a:spLocks noGrp="1"/>
          </p:cNvSpPr>
          <p:nvPr>
            <p:ph type="title"/>
          </p:nvPr>
        </p:nvSpPr>
        <p:spPr>
          <a:xfrm>
            <a:off x="87463" y="85202"/>
            <a:ext cx="9056537" cy="1143000"/>
          </a:xfrm>
        </p:spPr>
        <p:txBody>
          <a:bodyPr>
            <a:normAutofit/>
          </a:bodyPr>
          <a:lstStyle/>
          <a:p>
            <a:r>
              <a:rPr lang="en-US" sz="3200" b="1"/>
              <a:t>How do we intervene with challenging behavior?</a:t>
            </a:r>
          </a:p>
        </p:txBody>
      </p:sp>
      <p:sp>
        <p:nvSpPr>
          <p:cNvPr id="5" name="Content Placeholder 4">
            <a:extLst>
              <a:ext uri="{FF2B5EF4-FFF2-40B4-BE49-F238E27FC236}">
                <a16:creationId xmlns:a16="http://schemas.microsoft.com/office/drawing/2014/main" id="{B7E4068A-2D9D-5F3F-AE4C-1953E8BE524C}"/>
              </a:ext>
            </a:extLst>
          </p:cNvPr>
          <p:cNvSpPr>
            <a:spLocks noGrp="1"/>
          </p:cNvSpPr>
          <p:nvPr>
            <p:ph idx="1"/>
          </p:nvPr>
        </p:nvSpPr>
        <p:spPr>
          <a:xfrm>
            <a:off x="457200" y="2161740"/>
            <a:ext cx="8229600" cy="4103887"/>
          </a:xfrm>
        </p:spPr>
        <p:txBody>
          <a:bodyPr vert="horz" lIns="91440" tIns="45720" rIns="91440" bIns="45720" rtlCol="0" anchor="t">
            <a:noAutofit/>
          </a:bodyPr>
          <a:lstStyle/>
          <a:p>
            <a:pPr>
              <a:buFont typeface="Wingdings" panose="05000000000000000000" pitchFamily="2" charset="2"/>
              <a:buChar char="q"/>
            </a:pPr>
            <a:r>
              <a:rPr lang="en-US"/>
              <a:t>"Aggression" is used as a catch-all for any number of specific presentations (hitting, kicking, slapping, pushing, pinching, biting, head-butting, throwing items, etc.)</a:t>
            </a:r>
          </a:p>
          <a:p>
            <a:pPr>
              <a:buFont typeface="Wingdings" panose="05000000000000000000" pitchFamily="2" charset="2"/>
              <a:buChar char="q"/>
            </a:pPr>
            <a:r>
              <a:rPr lang="en-US"/>
              <a:t>It is important in your data collection to clearly define what aggression looks like for the specific person</a:t>
            </a:r>
          </a:p>
          <a:p>
            <a:pPr>
              <a:buFont typeface="Wingdings" panose="05000000000000000000" pitchFamily="2" charset="2"/>
              <a:buChar char="q"/>
            </a:pPr>
            <a:r>
              <a:rPr lang="en-US"/>
              <a:t>Aggressive behavior may be an attempt to modify the environment</a:t>
            </a:r>
          </a:p>
          <a:p>
            <a:pPr lvl="1">
              <a:buClr>
                <a:srgbClr val="C00000"/>
              </a:buClr>
              <a:buFont typeface="Wingdings" panose="05000000000000000000" pitchFamily="2" charset="2"/>
              <a:buChar char="q"/>
            </a:pPr>
            <a:r>
              <a:rPr lang="en-US" sz="1600"/>
              <a:t>If someone makes loud noises and the person aggresses toward that person, the behavior may have an escape function if the noises stop. Providing the person with a break, offering noise-cancelling headphones, or addressing the noise with the other person can all be more effective ways to escape the loud environment. </a:t>
            </a:r>
          </a:p>
          <a:p>
            <a:pPr>
              <a:buFont typeface="Wingdings" panose="05000000000000000000" pitchFamily="2" charset="2"/>
              <a:buChar char="q"/>
            </a:pPr>
            <a:r>
              <a:rPr lang="en-US"/>
              <a:t>Aggression can have an access-to-tangible function if the person is given a preferred item to make them stop aggressing</a:t>
            </a:r>
          </a:p>
          <a:p>
            <a:pPr>
              <a:buFont typeface="Wingdings" panose="05000000000000000000" pitchFamily="2" charset="2"/>
              <a:buChar char="q"/>
            </a:pPr>
            <a:r>
              <a:rPr lang="en-US"/>
              <a:t>Although done with best intentions, these interventions may reinforce the behavior</a:t>
            </a:r>
          </a:p>
          <a:p>
            <a:pPr>
              <a:buFont typeface="Wingdings" panose="05000000000000000000" pitchFamily="2" charset="2"/>
              <a:buChar char="q"/>
            </a:pPr>
            <a:endParaRPr lang="en-US" sz="2000"/>
          </a:p>
        </p:txBody>
      </p:sp>
    </p:spTree>
    <p:extLst>
      <p:ext uri="{BB962C8B-B14F-4D97-AF65-F5344CB8AC3E}">
        <p14:creationId xmlns:p14="http://schemas.microsoft.com/office/powerpoint/2010/main" val="37681402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8F068-D7ED-F9F9-BDED-07ECA484950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33B03B1-90D1-03E9-6110-AE1952EFB327}"/>
              </a:ext>
            </a:extLst>
          </p:cNvPr>
          <p:cNvSpPr>
            <a:spLocks noGrp="1"/>
          </p:cNvSpPr>
          <p:nvPr>
            <p:ph type="subTitle" idx="13"/>
          </p:nvPr>
        </p:nvSpPr>
        <p:spPr/>
        <p:txBody>
          <a:bodyPr>
            <a:normAutofit/>
          </a:bodyPr>
          <a:lstStyle/>
          <a:p>
            <a:r>
              <a:rPr lang="en-US" sz="2400" b="1"/>
              <a:t>Elopement behavior</a:t>
            </a:r>
            <a:endParaRPr lang="en-US" sz="2400" b="1" u="sng"/>
          </a:p>
        </p:txBody>
      </p:sp>
      <p:sp>
        <p:nvSpPr>
          <p:cNvPr id="4" name="Title 3">
            <a:extLst>
              <a:ext uri="{FF2B5EF4-FFF2-40B4-BE49-F238E27FC236}">
                <a16:creationId xmlns:a16="http://schemas.microsoft.com/office/drawing/2014/main" id="{0288E19B-140A-C35F-A212-4C42F381F03D}"/>
              </a:ext>
            </a:extLst>
          </p:cNvPr>
          <p:cNvSpPr>
            <a:spLocks noGrp="1"/>
          </p:cNvSpPr>
          <p:nvPr>
            <p:ph type="title"/>
          </p:nvPr>
        </p:nvSpPr>
        <p:spPr>
          <a:xfrm>
            <a:off x="87463" y="85202"/>
            <a:ext cx="9056537" cy="1143000"/>
          </a:xfrm>
        </p:spPr>
        <p:txBody>
          <a:bodyPr>
            <a:normAutofit/>
          </a:bodyPr>
          <a:lstStyle/>
          <a:p>
            <a:r>
              <a:rPr lang="en-US" sz="3200" b="1"/>
              <a:t>How do we intervene with challenging behavior?</a:t>
            </a:r>
          </a:p>
        </p:txBody>
      </p:sp>
      <p:sp>
        <p:nvSpPr>
          <p:cNvPr id="5" name="Content Placeholder 4">
            <a:extLst>
              <a:ext uri="{FF2B5EF4-FFF2-40B4-BE49-F238E27FC236}">
                <a16:creationId xmlns:a16="http://schemas.microsoft.com/office/drawing/2014/main" id="{34A75204-6972-FB82-18EF-9F1C9604E13C}"/>
              </a:ext>
            </a:extLst>
          </p:cNvPr>
          <p:cNvSpPr>
            <a:spLocks noGrp="1"/>
          </p:cNvSpPr>
          <p:nvPr>
            <p:ph idx="1"/>
          </p:nvPr>
        </p:nvSpPr>
        <p:spPr>
          <a:xfrm>
            <a:off x="457200" y="2161740"/>
            <a:ext cx="8229600" cy="4103887"/>
          </a:xfrm>
        </p:spPr>
        <p:txBody>
          <a:bodyPr>
            <a:noAutofit/>
          </a:bodyPr>
          <a:lstStyle/>
          <a:p>
            <a:pPr>
              <a:buFont typeface="Wingdings" panose="05000000000000000000" pitchFamily="2" charset="2"/>
              <a:buChar char="q"/>
            </a:pPr>
            <a:r>
              <a:rPr lang="en-US" sz="2300"/>
              <a:t>Elopement can be minor (running out of the room) but can range in severity (running into traffic, going missing) </a:t>
            </a:r>
          </a:p>
          <a:p>
            <a:pPr>
              <a:buFont typeface="Wingdings" panose="05000000000000000000" pitchFamily="2" charset="2"/>
              <a:buChar char="q"/>
            </a:pPr>
            <a:r>
              <a:rPr lang="en-US" sz="2300"/>
              <a:t>Significant elopement may require first responders, crisis intervention services, and other agencies</a:t>
            </a:r>
          </a:p>
          <a:p>
            <a:pPr>
              <a:buFont typeface="Wingdings" panose="05000000000000000000" pitchFamily="2" charset="2"/>
              <a:buChar char="q"/>
            </a:pPr>
            <a:r>
              <a:rPr lang="en-US" sz="2300"/>
              <a:t>Intervention for elopement should involve trained professionals</a:t>
            </a:r>
          </a:p>
          <a:p>
            <a:pPr>
              <a:buFont typeface="Wingdings" panose="05000000000000000000" pitchFamily="2" charset="2"/>
              <a:buChar char="q"/>
            </a:pPr>
            <a:r>
              <a:rPr lang="en-US" sz="2300"/>
              <a:t>Some interventions for elopement may be considered rights restrictions or aversive interventions (automatic door locks preventing egress, use of cameras to monitor the person, use of GPS or other tracking devices) and may require additional levels of approval and oversight </a:t>
            </a:r>
          </a:p>
        </p:txBody>
      </p:sp>
      <p:sp>
        <p:nvSpPr>
          <p:cNvPr id="7" name="Subtitle 2">
            <a:extLst>
              <a:ext uri="{FF2B5EF4-FFF2-40B4-BE49-F238E27FC236}">
                <a16:creationId xmlns:a16="http://schemas.microsoft.com/office/drawing/2014/main" id="{930CACD3-D132-68B1-DE6D-6DD6446F22FE}"/>
              </a:ext>
            </a:extLst>
          </p:cNvPr>
          <p:cNvSpPr txBox="1">
            <a:spLocks/>
          </p:cNvSpPr>
          <p:nvPr/>
        </p:nvSpPr>
        <p:spPr>
          <a:xfrm rot="763560">
            <a:off x="6302733" y="1335827"/>
            <a:ext cx="2562971" cy="477071"/>
          </a:xfrm>
          <a:prstGeom prst="rect">
            <a:avLst/>
          </a:prstGeom>
          <a:solidFill>
            <a:srgbClr val="FFFF00"/>
          </a:solidFill>
        </p:spPr>
        <p:txBody>
          <a:bodyPr vert="horz" lIns="91440" tIns="45720" rIns="91440" bIns="45720" rtlCol="0">
            <a:normAutofit/>
          </a:bodyPr>
          <a:lstStyle>
            <a:lvl1pPr marL="0" indent="0" algn="l" defTabSz="457200" rtl="0" eaLnBrk="1" latinLnBrk="0" hangingPunct="1">
              <a:spcBef>
                <a:spcPct val="20000"/>
              </a:spcBef>
              <a:buFont typeface="Arial"/>
              <a:buNone/>
              <a:defRPr sz="2000" kern="1200">
                <a:solidFill>
                  <a:srgbClr val="C00000"/>
                </a:solidFill>
                <a:latin typeface="Roboto"/>
                <a:ea typeface="+mn-ea"/>
                <a:cs typeface="Roboto"/>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b="1"/>
              <a:t>*Important note*</a:t>
            </a:r>
            <a:endParaRPr lang="en-US" sz="2400" b="1" u="sng"/>
          </a:p>
        </p:txBody>
      </p:sp>
    </p:spTree>
    <p:extLst>
      <p:ext uri="{BB962C8B-B14F-4D97-AF65-F5344CB8AC3E}">
        <p14:creationId xmlns:p14="http://schemas.microsoft.com/office/powerpoint/2010/main" val="4603779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5569D55-4672-E313-AB59-95DAE912B2FF}"/>
              </a:ext>
            </a:extLst>
          </p:cNvPr>
          <p:cNvPicPr>
            <a:picLocks noGrp="1" noChangeAspect="1"/>
          </p:cNvPicPr>
          <p:nvPr>
            <p:ph idx="1"/>
          </p:nvPr>
        </p:nvPicPr>
        <p:blipFill>
          <a:blip r:embed="rId2"/>
          <a:stretch>
            <a:fillRect/>
          </a:stretch>
        </p:blipFill>
        <p:spPr>
          <a:xfrm>
            <a:off x="4386778" y="3698729"/>
            <a:ext cx="4413887" cy="2487384"/>
          </a:xfrm>
          <a:prstGeom prst="rect">
            <a:avLst/>
          </a:prstGeom>
        </p:spPr>
      </p:pic>
      <p:sp>
        <p:nvSpPr>
          <p:cNvPr id="3" name="Subtitle 2">
            <a:extLst>
              <a:ext uri="{FF2B5EF4-FFF2-40B4-BE49-F238E27FC236}">
                <a16:creationId xmlns:a16="http://schemas.microsoft.com/office/drawing/2014/main" id="{9B59B7BB-0BF3-7C53-5BF6-0A8C6664AEB8}"/>
              </a:ext>
            </a:extLst>
          </p:cNvPr>
          <p:cNvSpPr>
            <a:spLocks noGrp="1"/>
          </p:cNvSpPr>
          <p:nvPr>
            <p:ph type="subTitle" idx="13"/>
          </p:nvPr>
        </p:nvSpPr>
        <p:spPr/>
        <p:txBody>
          <a:bodyPr/>
          <a:lstStyle/>
          <a:p>
            <a:pPr algn="ctr"/>
            <a:r>
              <a:rPr lang="en-US" b="1"/>
              <a:t>The Timothy Freeman, MD, Center for Developmental Disabilities</a:t>
            </a:r>
          </a:p>
        </p:txBody>
      </p:sp>
      <p:sp>
        <p:nvSpPr>
          <p:cNvPr id="4" name="Title 3">
            <a:extLst>
              <a:ext uri="{FF2B5EF4-FFF2-40B4-BE49-F238E27FC236}">
                <a16:creationId xmlns:a16="http://schemas.microsoft.com/office/drawing/2014/main" id="{5AA04540-D121-E1F9-F0B3-646DAE29A9F5}"/>
              </a:ext>
            </a:extLst>
          </p:cNvPr>
          <p:cNvSpPr>
            <a:spLocks noGrp="1"/>
          </p:cNvSpPr>
          <p:nvPr>
            <p:ph type="title"/>
          </p:nvPr>
        </p:nvSpPr>
        <p:spPr/>
        <p:txBody>
          <a:bodyPr>
            <a:normAutofit/>
          </a:bodyPr>
          <a:lstStyle/>
          <a:p>
            <a:r>
              <a:rPr lang="en-US" sz="3200" b="1"/>
              <a:t>Where we work</a:t>
            </a:r>
          </a:p>
        </p:txBody>
      </p:sp>
      <p:pic>
        <p:nvPicPr>
          <p:cNvPr id="8" name="Picture 7">
            <a:extLst>
              <a:ext uri="{FF2B5EF4-FFF2-40B4-BE49-F238E27FC236}">
                <a16:creationId xmlns:a16="http://schemas.microsoft.com/office/drawing/2014/main" id="{D53E921B-A8FB-903C-2B5D-21BA0DC5BED3}"/>
              </a:ext>
            </a:extLst>
          </p:cNvPr>
          <p:cNvPicPr>
            <a:picLocks noChangeAspect="1"/>
          </p:cNvPicPr>
          <p:nvPr/>
        </p:nvPicPr>
        <p:blipFill>
          <a:blip r:embed="rId3"/>
          <a:srcRect l="13910" r="15640"/>
          <a:stretch>
            <a:fillRect/>
          </a:stretch>
        </p:blipFill>
        <p:spPr>
          <a:xfrm>
            <a:off x="194806" y="4903112"/>
            <a:ext cx="2839031" cy="1725507"/>
          </a:xfrm>
          <a:prstGeom prst="rect">
            <a:avLst/>
          </a:prstGeom>
        </p:spPr>
      </p:pic>
      <p:pic>
        <p:nvPicPr>
          <p:cNvPr id="10" name="Picture 9">
            <a:extLst>
              <a:ext uri="{FF2B5EF4-FFF2-40B4-BE49-F238E27FC236}">
                <a16:creationId xmlns:a16="http://schemas.microsoft.com/office/drawing/2014/main" id="{B9AE0193-DE8A-6B8B-A9FA-9AAE7D3FA837}"/>
              </a:ext>
            </a:extLst>
          </p:cNvPr>
          <p:cNvPicPr>
            <a:picLocks noChangeAspect="1"/>
          </p:cNvPicPr>
          <p:nvPr/>
        </p:nvPicPr>
        <p:blipFill>
          <a:blip r:embed="rId4"/>
          <a:stretch>
            <a:fillRect/>
          </a:stretch>
        </p:blipFill>
        <p:spPr>
          <a:xfrm>
            <a:off x="4758502" y="2056463"/>
            <a:ext cx="3502551" cy="1971091"/>
          </a:xfrm>
          <a:prstGeom prst="rect">
            <a:avLst/>
          </a:prstGeom>
        </p:spPr>
      </p:pic>
      <p:pic>
        <p:nvPicPr>
          <p:cNvPr id="12" name="Picture 11">
            <a:extLst>
              <a:ext uri="{FF2B5EF4-FFF2-40B4-BE49-F238E27FC236}">
                <a16:creationId xmlns:a16="http://schemas.microsoft.com/office/drawing/2014/main" id="{F7399861-61C1-9925-0FB7-7507C7038C31}"/>
              </a:ext>
            </a:extLst>
          </p:cNvPr>
          <p:cNvPicPr>
            <a:picLocks noChangeAspect="1"/>
          </p:cNvPicPr>
          <p:nvPr/>
        </p:nvPicPr>
        <p:blipFill>
          <a:blip r:embed="rId5"/>
          <a:srcRect r="8634"/>
          <a:stretch>
            <a:fillRect/>
          </a:stretch>
        </p:blipFill>
        <p:spPr>
          <a:xfrm>
            <a:off x="194806" y="1864629"/>
            <a:ext cx="3754303" cy="2310584"/>
          </a:xfrm>
          <a:prstGeom prst="rect">
            <a:avLst/>
          </a:prstGeom>
        </p:spPr>
      </p:pic>
      <p:pic>
        <p:nvPicPr>
          <p:cNvPr id="14" name="Picture 13">
            <a:hlinkClick r:id="rId6"/>
            <a:extLst>
              <a:ext uri="{FF2B5EF4-FFF2-40B4-BE49-F238E27FC236}">
                <a16:creationId xmlns:a16="http://schemas.microsoft.com/office/drawing/2014/main" id="{AFDDC562-68A6-A34B-79A2-D374222958FE}"/>
              </a:ext>
            </a:extLst>
          </p:cNvPr>
          <p:cNvPicPr>
            <a:picLocks noChangeAspect="1"/>
          </p:cNvPicPr>
          <p:nvPr/>
        </p:nvPicPr>
        <p:blipFill>
          <a:blip r:embed="rId7"/>
          <a:stretch>
            <a:fillRect/>
          </a:stretch>
        </p:blipFill>
        <p:spPr>
          <a:xfrm>
            <a:off x="3594405" y="2037414"/>
            <a:ext cx="2206943" cy="502054"/>
          </a:xfrm>
          <a:prstGeom prst="rect">
            <a:avLst/>
          </a:prstGeom>
        </p:spPr>
      </p:pic>
      <p:pic>
        <p:nvPicPr>
          <p:cNvPr id="16" name="Picture 15">
            <a:extLst>
              <a:ext uri="{FF2B5EF4-FFF2-40B4-BE49-F238E27FC236}">
                <a16:creationId xmlns:a16="http://schemas.microsoft.com/office/drawing/2014/main" id="{9BFCD9C4-61CE-8ABB-C83E-12A52ACABE10}"/>
              </a:ext>
            </a:extLst>
          </p:cNvPr>
          <p:cNvPicPr>
            <a:picLocks noChangeAspect="1"/>
          </p:cNvPicPr>
          <p:nvPr/>
        </p:nvPicPr>
        <p:blipFill>
          <a:blip r:embed="rId8"/>
          <a:stretch>
            <a:fillRect/>
          </a:stretch>
        </p:blipFill>
        <p:spPr>
          <a:xfrm>
            <a:off x="2130543" y="3638073"/>
            <a:ext cx="2615981" cy="1961986"/>
          </a:xfrm>
          <a:prstGeom prst="rect">
            <a:avLst/>
          </a:prstGeom>
        </p:spPr>
      </p:pic>
    </p:spTree>
    <p:extLst>
      <p:ext uri="{BB962C8B-B14F-4D97-AF65-F5344CB8AC3E}">
        <p14:creationId xmlns:p14="http://schemas.microsoft.com/office/powerpoint/2010/main" val="29973278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34D6B-A377-E281-3A8D-CBA99E18A89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B708FB5-D7D8-BEBF-F5A4-AD91FDC6AF4B}"/>
              </a:ext>
            </a:extLst>
          </p:cNvPr>
          <p:cNvSpPr>
            <a:spLocks noGrp="1"/>
          </p:cNvSpPr>
          <p:nvPr>
            <p:ph type="subTitle" idx="13"/>
          </p:nvPr>
        </p:nvSpPr>
        <p:spPr/>
        <p:txBody>
          <a:bodyPr>
            <a:normAutofit/>
          </a:bodyPr>
          <a:lstStyle/>
          <a:p>
            <a:r>
              <a:rPr lang="en-US" sz="2400" b="1"/>
              <a:t>Elopement behavior</a:t>
            </a:r>
            <a:endParaRPr lang="en-US" sz="2400" b="1" u="sng"/>
          </a:p>
        </p:txBody>
      </p:sp>
      <p:sp>
        <p:nvSpPr>
          <p:cNvPr id="4" name="Title 3">
            <a:extLst>
              <a:ext uri="{FF2B5EF4-FFF2-40B4-BE49-F238E27FC236}">
                <a16:creationId xmlns:a16="http://schemas.microsoft.com/office/drawing/2014/main" id="{37C875AD-5E4B-57D1-434C-383A6B8845F5}"/>
              </a:ext>
            </a:extLst>
          </p:cNvPr>
          <p:cNvSpPr>
            <a:spLocks noGrp="1"/>
          </p:cNvSpPr>
          <p:nvPr>
            <p:ph type="title"/>
          </p:nvPr>
        </p:nvSpPr>
        <p:spPr>
          <a:xfrm>
            <a:off x="87463" y="85202"/>
            <a:ext cx="9056537" cy="1143000"/>
          </a:xfrm>
        </p:spPr>
        <p:txBody>
          <a:bodyPr>
            <a:normAutofit/>
          </a:bodyPr>
          <a:lstStyle/>
          <a:p>
            <a:r>
              <a:rPr lang="en-US" sz="3200" b="1"/>
              <a:t>How do we intervene with challenging behavior?</a:t>
            </a:r>
          </a:p>
        </p:txBody>
      </p:sp>
      <p:sp>
        <p:nvSpPr>
          <p:cNvPr id="5" name="Content Placeholder 4">
            <a:extLst>
              <a:ext uri="{FF2B5EF4-FFF2-40B4-BE49-F238E27FC236}">
                <a16:creationId xmlns:a16="http://schemas.microsoft.com/office/drawing/2014/main" id="{F6DBF859-2F5A-7305-0515-2A05565A8C59}"/>
              </a:ext>
            </a:extLst>
          </p:cNvPr>
          <p:cNvSpPr>
            <a:spLocks noGrp="1"/>
          </p:cNvSpPr>
          <p:nvPr>
            <p:ph idx="1"/>
          </p:nvPr>
        </p:nvSpPr>
        <p:spPr>
          <a:xfrm>
            <a:off x="457200" y="2161740"/>
            <a:ext cx="8229600" cy="4103887"/>
          </a:xfrm>
        </p:spPr>
        <p:txBody>
          <a:bodyPr>
            <a:noAutofit/>
          </a:bodyPr>
          <a:lstStyle/>
          <a:p>
            <a:pPr>
              <a:buFont typeface="Wingdings" panose="05000000000000000000" pitchFamily="2" charset="2"/>
              <a:buChar char="q"/>
            </a:pPr>
            <a:r>
              <a:rPr lang="en-US" sz="2400"/>
              <a:t>Elopement often serves an escape function for the person, but all functions should be considered</a:t>
            </a:r>
          </a:p>
          <a:p>
            <a:pPr lvl="1">
              <a:buClr>
                <a:srgbClr val="C00000"/>
              </a:buClr>
              <a:buFont typeface="Wingdings" panose="05000000000000000000" pitchFamily="2" charset="2"/>
              <a:buChar char="q"/>
            </a:pPr>
            <a:r>
              <a:rPr lang="en-US" sz="2200"/>
              <a:t>In situations where the person elopes and is chased or followed, this may be an attention function</a:t>
            </a:r>
          </a:p>
          <a:p>
            <a:pPr lvl="1">
              <a:buClr>
                <a:srgbClr val="C00000"/>
              </a:buClr>
              <a:buFont typeface="Wingdings" panose="05000000000000000000" pitchFamily="2" charset="2"/>
              <a:buChar char="q"/>
            </a:pPr>
            <a:r>
              <a:rPr lang="en-US" sz="2200"/>
              <a:t>If the person consistently elopes to go to a preferred place or to find a preferred item, it may be a tangible function</a:t>
            </a:r>
          </a:p>
        </p:txBody>
      </p:sp>
    </p:spTree>
    <p:extLst>
      <p:ext uri="{BB962C8B-B14F-4D97-AF65-F5344CB8AC3E}">
        <p14:creationId xmlns:p14="http://schemas.microsoft.com/office/powerpoint/2010/main" val="19254256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7F256-57B8-BD75-4E81-06AD9BB2D22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D787485-2696-394E-D9AE-6CAB89B5F981}"/>
              </a:ext>
            </a:extLst>
          </p:cNvPr>
          <p:cNvSpPr>
            <a:spLocks noGrp="1"/>
          </p:cNvSpPr>
          <p:nvPr>
            <p:ph type="subTitle" idx="13"/>
          </p:nvPr>
        </p:nvSpPr>
        <p:spPr/>
        <p:txBody>
          <a:bodyPr>
            <a:normAutofit/>
          </a:bodyPr>
          <a:lstStyle/>
          <a:p>
            <a:r>
              <a:rPr lang="en-US" sz="2400" b="1"/>
              <a:t>Elopement behavior</a:t>
            </a:r>
            <a:endParaRPr lang="en-US" sz="2400" b="1" u="sng"/>
          </a:p>
        </p:txBody>
      </p:sp>
      <p:sp>
        <p:nvSpPr>
          <p:cNvPr id="4" name="Title 3">
            <a:extLst>
              <a:ext uri="{FF2B5EF4-FFF2-40B4-BE49-F238E27FC236}">
                <a16:creationId xmlns:a16="http://schemas.microsoft.com/office/drawing/2014/main" id="{40ADF6B4-D990-BEE8-4363-8A16A66C5ED4}"/>
              </a:ext>
            </a:extLst>
          </p:cNvPr>
          <p:cNvSpPr>
            <a:spLocks noGrp="1"/>
          </p:cNvSpPr>
          <p:nvPr>
            <p:ph type="title"/>
          </p:nvPr>
        </p:nvSpPr>
        <p:spPr>
          <a:xfrm>
            <a:off x="87463" y="85202"/>
            <a:ext cx="9056537" cy="1143000"/>
          </a:xfrm>
        </p:spPr>
        <p:txBody>
          <a:bodyPr>
            <a:normAutofit/>
          </a:bodyPr>
          <a:lstStyle/>
          <a:p>
            <a:r>
              <a:rPr lang="en-US" sz="3200" b="1"/>
              <a:t>How do we intervene with challenging behavior?</a:t>
            </a:r>
          </a:p>
        </p:txBody>
      </p:sp>
      <p:sp>
        <p:nvSpPr>
          <p:cNvPr id="5" name="Content Placeholder 4">
            <a:extLst>
              <a:ext uri="{FF2B5EF4-FFF2-40B4-BE49-F238E27FC236}">
                <a16:creationId xmlns:a16="http://schemas.microsoft.com/office/drawing/2014/main" id="{4B6EBFF3-C7F4-F441-B4FE-8F1B1EFC475D}"/>
              </a:ext>
            </a:extLst>
          </p:cNvPr>
          <p:cNvSpPr>
            <a:spLocks noGrp="1"/>
          </p:cNvSpPr>
          <p:nvPr>
            <p:ph idx="1"/>
          </p:nvPr>
        </p:nvSpPr>
        <p:spPr>
          <a:xfrm>
            <a:off x="457200" y="2161740"/>
            <a:ext cx="8229600" cy="4103887"/>
          </a:xfrm>
        </p:spPr>
        <p:txBody>
          <a:bodyPr>
            <a:noAutofit/>
          </a:bodyPr>
          <a:lstStyle/>
          <a:p>
            <a:pPr>
              <a:buFont typeface="Wingdings" panose="05000000000000000000" pitchFamily="2" charset="2"/>
              <a:buChar char="q"/>
            </a:pPr>
            <a:r>
              <a:rPr lang="en-US" sz="2200"/>
              <a:t>There are technology-based supports marketed to people with disabilities and their families; many of these can be helpful but need to be considered for the specific person </a:t>
            </a:r>
          </a:p>
          <a:p>
            <a:pPr lvl="1">
              <a:buFont typeface="Wingdings" panose="05000000000000000000" pitchFamily="2" charset="2"/>
              <a:buChar char="q"/>
            </a:pPr>
            <a:r>
              <a:rPr lang="en-US"/>
              <a:t>A GPS tracking watch – what if the person does not like the feeling of the watch on their arm?</a:t>
            </a:r>
          </a:p>
          <a:p>
            <a:pPr lvl="1">
              <a:buFont typeface="Wingdings" panose="05000000000000000000" pitchFamily="2" charset="2"/>
              <a:buChar char="q"/>
            </a:pPr>
            <a:r>
              <a:rPr lang="en-US"/>
              <a:t>AirTags, or other tags with GPS locators – will the person leave the device alone if it is in a pocket?</a:t>
            </a:r>
          </a:p>
          <a:p>
            <a:pPr lvl="1">
              <a:buFont typeface="Wingdings" panose="05000000000000000000" pitchFamily="2" charset="2"/>
              <a:buChar char="q"/>
            </a:pPr>
            <a:r>
              <a:rPr lang="en-US"/>
              <a:t>In some cases, these can be sewn into clothing or shoes - what happens if the person elopes without their shoes? </a:t>
            </a:r>
          </a:p>
          <a:p>
            <a:pPr>
              <a:buFont typeface="Wingdings" panose="05000000000000000000" pitchFamily="2" charset="2"/>
              <a:buChar char="q"/>
            </a:pPr>
            <a:r>
              <a:rPr lang="en-US" sz="2200"/>
              <a:t>Some of these tools may be rights restrictions or aversive interventions depending on age, guardianship status, and location; work with professionals who understand the relevant regulations</a:t>
            </a:r>
          </a:p>
        </p:txBody>
      </p:sp>
    </p:spTree>
    <p:extLst>
      <p:ext uri="{BB962C8B-B14F-4D97-AF65-F5344CB8AC3E}">
        <p14:creationId xmlns:p14="http://schemas.microsoft.com/office/powerpoint/2010/main" val="11763146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81904-C7D2-DB38-EDE8-5DDF19C08C7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A17B178-7B4C-3BA7-CAD9-15D0B00B2FF4}"/>
              </a:ext>
            </a:extLst>
          </p:cNvPr>
          <p:cNvSpPr>
            <a:spLocks noGrp="1"/>
          </p:cNvSpPr>
          <p:nvPr>
            <p:ph type="subTitle" idx="13"/>
          </p:nvPr>
        </p:nvSpPr>
        <p:spPr/>
        <p:txBody>
          <a:bodyPr>
            <a:normAutofit/>
          </a:bodyPr>
          <a:lstStyle/>
          <a:p>
            <a:r>
              <a:rPr lang="en-US" sz="2400" b="1"/>
              <a:t>Elopement behavior</a:t>
            </a:r>
            <a:endParaRPr lang="en-US" sz="2400" b="1" u="sng"/>
          </a:p>
        </p:txBody>
      </p:sp>
      <p:sp>
        <p:nvSpPr>
          <p:cNvPr id="4" name="Title 3">
            <a:extLst>
              <a:ext uri="{FF2B5EF4-FFF2-40B4-BE49-F238E27FC236}">
                <a16:creationId xmlns:a16="http://schemas.microsoft.com/office/drawing/2014/main" id="{EC4019FB-445E-D3FD-0A94-31653986EFCA}"/>
              </a:ext>
            </a:extLst>
          </p:cNvPr>
          <p:cNvSpPr>
            <a:spLocks noGrp="1"/>
          </p:cNvSpPr>
          <p:nvPr>
            <p:ph type="title"/>
          </p:nvPr>
        </p:nvSpPr>
        <p:spPr>
          <a:xfrm>
            <a:off x="87463" y="85202"/>
            <a:ext cx="9056537" cy="1143000"/>
          </a:xfrm>
        </p:spPr>
        <p:txBody>
          <a:bodyPr>
            <a:normAutofit/>
          </a:bodyPr>
          <a:lstStyle/>
          <a:p>
            <a:r>
              <a:rPr lang="en-US" sz="3200" b="1"/>
              <a:t>How do we intervene with challenging behavior?</a:t>
            </a:r>
          </a:p>
        </p:txBody>
      </p:sp>
      <p:sp>
        <p:nvSpPr>
          <p:cNvPr id="5" name="Content Placeholder 4">
            <a:extLst>
              <a:ext uri="{FF2B5EF4-FFF2-40B4-BE49-F238E27FC236}">
                <a16:creationId xmlns:a16="http://schemas.microsoft.com/office/drawing/2014/main" id="{ED52636F-53F7-F2A9-B5D5-CE505A05011A}"/>
              </a:ext>
            </a:extLst>
          </p:cNvPr>
          <p:cNvSpPr>
            <a:spLocks noGrp="1"/>
          </p:cNvSpPr>
          <p:nvPr>
            <p:ph idx="1"/>
          </p:nvPr>
        </p:nvSpPr>
        <p:spPr>
          <a:xfrm>
            <a:off x="457200" y="2161740"/>
            <a:ext cx="8229600" cy="4103887"/>
          </a:xfrm>
        </p:spPr>
        <p:txBody>
          <a:bodyPr>
            <a:noAutofit/>
          </a:bodyPr>
          <a:lstStyle/>
          <a:p>
            <a:pPr>
              <a:buFont typeface="Wingdings" panose="05000000000000000000" pitchFamily="2" charset="2"/>
              <a:buChar char="q"/>
            </a:pPr>
            <a:r>
              <a:rPr lang="en-US" sz="2200"/>
              <a:t>Another important consideration with elopement is whether the person is drawn to water </a:t>
            </a:r>
          </a:p>
          <a:p>
            <a:pPr>
              <a:buFont typeface="Wingdings" panose="05000000000000000000" pitchFamily="2" charset="2"/>
              <a:buChar char="q"/>
            </a:pPr>
            <a:r>
              <a:rPr lang="en-US" sz="2200"/>
              <a:t>Unfortunately, there are frequent news stories of people with disabilities who go missing and are found deceased or injured in or near bodies of water </a:t>
            </a:r>
          </a:p>
          <a:p>
            <a:pPr>
              <a:buFont typeface="Wingdings" panose="05000000000000000000" pitchFamily="2" charset="2"/>
              <a:buChar char="q"/>
            </a:pPr>
            <a:r>
              <a:rPr lang="en-US" sz="2200"/>
              <a:t>Swimming lessons and/or water safety training are highly recommended for all people with disabilities, particularly if they are drawn to water and have elopement behaviors</a:t>
            </a:r>
          </a:p>
        </p:txBody>
      </p:sp>
    </p:spTree>
    <p:extLst>
      <p:ext uri="{BB962C8B-B14F-4D97-AF65-F5344CB8AC3E}">
        <p14:creationId xmlns:p14="http://schemas.microsoft.com/office/powerpoint/2010/main" val="38409381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4DB7EA-D8B3-6032-7671-8185E5585B0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C9A0A2A-C7A5-7B38-4932-FF75626960E7}"/>
              </a:ext>
            </a:extLst>
          </p:cNvPr>
          <p:cNvSpPr>
            <a:spLocks noGrp="1"/>
          </p:cNvSpPr>
          <p:nvPr>
            <p:ph type="subTitle" idx="13"/>
          </p:nvPr>
        </p:nvSpPr>
        <p:spPr/>
        <p:txBody>
          <a:bodyPr>
            <a:normAutofit/>
          </a:bodyPr>
          <a:lstStyle/>
          <a:p>
            <a:r>
              <a:rPr lang="en-US" sz="2400" b="1"/>
              <a:t>Final thoughts</a:t>
            </a:r>
          </a:p>
        </p:txBody>
      </p:sp>
      <p:sp>
        <p:nvSpPr>
          <p:cNvPr id="4" name="Title 3">
            <a:extLst>
              <a:ext uri="{FF2B5EF4-FFF2-40B4-BE49-F238E27FC236}">
                <a16:creationId xmlns:a16="http://schemas.microsoft.com/office/drawing/2014/main" id="{88D8B4C1-BE9F-1C27-01FC-816763AA8115}"/>
              </a:ext>
            </a:extLst>
          </p:cNvPr>
          <p:cNvSpPr>
            <a:spLocks noGrp="1"/>
          </p:cNvSpPr>
          <p:nvPr>
            <p:ph type="title"/>
          </p:nvPr>
        </p:nvSpPr>
        <p:spPr>
          <a:xfrm>
            <a:off x="87463" y="85202"/>
            <a:ext cx="9056537" cy="1143000"/>
          </a:xfrm>
        </p:spPr>
        <p:txBody>
          <a:bodyPr>
            <a:normAutofit/>
          </a:bodyPr>
          <a:lstStyle/>
          <a:p>
            <a:r>
              <a:rPr lang="en-US" sz="3200" b="1"/>
              <a:t>Navigating Behavior</a:t>
            </a:r>
          </a:p>
        </p:txBody>
      </p:sp>
      <p:sp>
        <p:nvSpPr>
          <p:cNvPr id="5" name="Content Placeholder 4">
            <a:extLst>
              <a:ext uri="{FF2B5EF4-FFF2-40B4-BE49-F238E27FC236}">
                <a16:creationId xmlns:a16="http://schemas.microsoft.com/office/drawing/2014/main" id="{D5A93348-7D12-DBC4-4D70-684EA497A69B}"/>
              </a:ext>
            </a:extLst>
          </p:cNvPr>
          <p:cNvSpPr>
            <a:spLocks noGrp="1"/>
          </p:cNvSpPr>
          <p:nvPr>
            <p:ph idx="1"/>
          </p:nvPr>
        </p:nvSpPr>
        <p:spPr>
          <a:xfrm>
            <a:off x="457200" y="2161740"/>
            <a:ext cx="8229600" cy="4103887"/>
          </a:xfrm>
        </p:spPr>
        <p:txBody>
          <a:bodyPr>
            <a:noAutofit/>
          </a:bodyPr>
          <a:lstStyle/>
          <a:p>
            <a:pPr>
              <a:buFont typeface="Wingdings" panose="05000000000000000000" pitchFamily="2" charset="2"/>
              <a:buChar char="q"/>
            </a:pPr>
            <a:r>
              <a:rPr lang="en-US" sz="2200"/>
              <a:t>Understanding and intervening with challenging behavior can be difficult, time-consuming, and frustrating at times</a:t>
            </a:r>
          </a:p>
          <a:p>
            <a:pPr>
              <a:buFont typeface="Wingdings" panose="05000000000000000000" pitchFamily="2" charset="2"/>
              <a:buChar char="q"/>
            </a:pPr>
            <a:r>
              <a:rPr lang="en-US" sz="2200"/>
              <a:t>It is important to learn why the behavior is occurring and to design interventions to reduce or eliminate the behavior </a:t>
            </a:r>
          </a:p>
          <a:p>
            <a:pPr>
              <a:buFont typeface="Wingdings" panose="05000000000000000000" pitchFamily="2" charset="2"/>
              <a:buChar char="q"/>
            </a:pPr>
            <a:r>
              <a:rPr lang="en-US" sz="2200"/>
              <a:t>Addressing behavior should involve the person’s entire team (family members, school staff, employment or day program staff, social service agencies, and other professionals) </a:t>
            </a:r>
          </a:p>
          <a:p>
            <a:pPr>
              <a:buFont typeface="Wingdings" panose="05000000000000000000" pitchFamily="2" charset="2"/>
              <a:buChar char="q"/>
            </a:pPr>
            <a:r>
              <a:rPr lang="en-US" sz="2200"/>
              <a:t>Despite the challenges, it can be rewarding to help the person  learn new, more efficient ways to meet their needs, reach their goals, and improve their quality of life</a:t>
            </a:r>
          </a:p>
        </p:txBody>
      </p:sp>
    </p:spTree>
    <p:extLst>
      <p:ext uri="{BB962C8B-B14F-4D97-AF65-F5344CB8AC3E}">
        <p14:creationId xmlns:p14="http://schemas.microsoft.com/office/powerpoint/2010/main" val="32482452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20D7B-D958-AC29-D2C7-757231CD8D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91DCCE-F4A3-C9C4-16BA-CBCEF901DEBC}"/>
              </a:ext>
            </a:extLst>
          </p:cNvPr>
          <p:cNvSpPr>
            <a:spLocks noGrp="1"/>
          </p:cNvSpPr>
          <p:nvPr>
            <p:ph type="ctrTitle"/>
          </p:nvPr>
        </p:nvSpPr>
        <p:spPr/>
        <p:txBody>
          <a:bodyPr>
            <a:normAutofit/>
          </a:bodyPr>
          <a:lstStyle/>
          <a:p>
            <a:r>
              <a:rPr lang="en-US">
                <a:ea typeface="Roboto"/>
              </a:rPr>
              <a:t>Thank you!</a:t>
            </a:r>
            <a:br>
              <a:rPr lang="en-US">
                <a:ea typeface="Roboto"/>
              </a:rPr>
            </a:br>
            <a:br>
              <a:rPr lang="en-US">
                <a:ea typeface="Roboto"/>
              </a:rPr>
            </a:br>
            <a:r>
              <a:rPr lang="en-US">
                <a:ea typeface="Roboto"/>
              </a:rPr>
              <a:t>Questions?</a:t>
            </a:r>
          </a:p>
        </p:txBody>
      </p:sp>
    </p:spTree>
    <p:extLst>
      <p:ext uri="{BB962C8B-B14F-4D97-AF65-F5344CB8AC3E}">
        <p14:creationId xmlns:p14="http://schemas.microsoft.com/office/powerpoint/2010/main" val="32861234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6B9CD93-524D-A0F5-FB93-5A8AC126A18D}"/>
              </a:ext>
            </a:extLst>
          </p:cNvPr>
          <p:cNvSpPr>
            <a:spLocks noGrp="1"/>
          </p:cNvSpPr>
          <p:nvPr>
            <p:ph idx="1"/>
          </p:nvPr>
        </p:nvSpPr>
        <p:spPr>
          <a:xfrm>
            <a:off x="457200" y="2161741"/>
            <a:ext cx="8229600" cy="3968715"/>
          </a:xfrm>
        </p:spPr>
        <p:txBody>
          <a:bodyPr>
            <a:normAutofit/>
          </a:bodyPr>
          <a:lstStyle/>
          <a:p>
            <a:r>
              <a:rPr lang="en-US" sz="2000" dirty="0"/>
              <a:t>Individuals with Down syndrome, like all people, use behavior as a form of communication. When internal needs, emotions, or discomfort cannot be effectively expressed, behaviors may emerge that disrupt daily routines.</a:t>
            </a:r>
          </a:p>
          <a:p>
            <a:r>
              <a:rPr lang="en-US" sz="2000" dirty="0"/>
              <a:t>This webinar and the </a:t>
            </a:r>
            <a:r>
              <a:rPr lang="en-US" sz="2000" i="1" dirty="0"/>
              <a:t>Navigating Behavior </a:t>
            </a:r>
            <a:r>
              <a:rPr lang="en-US" sz="2000" dirty="0"/>
              <a:t>Guide provide parents, families and caregivers with a practical framework for understanding and addressing challenging behaviors in individuals with Down syndrome. By understanding behavior as a function, caregivers can promote more effective communication, strengthen relationships and improve overall quality of life</a:t>
            </a:r>
            <a:endParaRPr lang="en-US" sz="2000" b="1" dirty="0"/>
          </a:p>
        </p:txBody>
      </p:sp>
      <p:sp>
        <p:nvSpPr>
          <p:cNvPr id="3" name="Subtitle 2">
            <a:extLst>
              <a:ext uri="{FF2B5EF4-FFF2-40B4-BE49-F238E27FC236}">
                <a16:creationId xmlns:a16="http://schemas.microsoft.com/office/drawing/2014/main" id="{5E82CE06-3619-2416-E298-2922127A5010}"/>
              </a:ext>
            </a:extLst>
          </p:cNvPr>
          <p:cNvSpPr>
            <a:spLocks noGrp="1"/>
          </p:cNvSpPr>
          <p:nvPr>
            <p:ph type="subTitle" idx="13"/>
          </p:nvPr>
        </p:nvSpPr>
        <p:spPr/>
        <p:txBody>
          <a:bodyPr>
            <a:normAutofit/>
          </a:bodyPr>
          <a:lstStyle/>
          <a:p>
            <a:r>
              <a:rPr lang="en-US" sz="2400" b="1"/>
              <a:t>Executive Summary</a:t>
            </a:r>
          </a:p>
        </p:txBody>
      </p:sp>
      <p:sp>
        <p:nvSpPr>
          <p:cNvPr id="4" name="Title 3">
            <a:extLst>
              <a:ext uri="{FF2B5EF4-FFF2-40B4-BE49-F238E27FC236}">
                <a16:creationId xmlns:a16="http://schemas.microsoft.com/office/drawing/2014/main" id="{A4FA9D6D-F524-872B-07F6-DEC488216671}"/>
              </a:ext>
            </a:extLst>
          </p:cNvPr>
          <p:cNvSpPr>
            <a:spLocks noGrp="1"/>
          </p:cNvSpPr>
          <p:nvPr>
            <p:ph type="title"/>
          </p:nvPr>
        </p:nvSpPr>
        <p:spPr/>
        <p:txBody>
          <a:bodyPr>
            <a:normAutofit/>
          </a:bodyPr>
          <a:lstStyle/>
          <a:p>
            <a:r>
              <a:rPr lang="en-US" sz="3200" b="1"/>
              <a:t>Navigating Behavior</a:t>
            </a:r>
          </a:p>
        </p:txBody>
      </p:sp>
    </p:spTree>
    <p:extLst>
      <p:ext uri="{BB962C8B-B14F-4D97-AF65-F5344CB8AC3E}">
        <p14:creationId xmlns:p14="http://schemas.microsoft.com/office/powerpoint/2010/main" val="3280264402"/>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24333EA-0AE3-CA58-9680-EFEB76792ECD}"/>
              </a:ext>
            </a:extLst>
          </p:cNvPr>
          <p:cNvSpPr>
            <a:spLocks noGrp="1"/>
          </p:cNvSpPr>
          <p:nvPr>
            <p:ph idx="1"/>
          </p:nvPr>
        </p:nvSpPr>
        <p:spPr/>
        <p:txBody>
          <a:bodyPr vert="horz" lIns="91440" tIns="45720" rIns="91440" bIns="45720" rtlCol="0" anchor="t">
            <a:normAutofit/>
          </a:bodyPr>
          <a:lstStyle/>
          <a:p>
            <a:r>
              <a:rPr lang="en-US" sz="2000" b="1" dirty="0"/>
              <a:t>This resource is not a substitute for collaborating with qualified professionals</a:t>
            </a:r>
            <a:r>
              <a:rPr lang="en-US" sz="2000" dirty="0"/>
              <a:t>. Some challenging behaviors and situations demand immediate response from emergency services. </a:t>
            </a:r>
          </a:p>
          <a:p>
            <a:pPr marL="0" indent="0">
              <a:buNone/>
            </a:pPr>
            <a:endParaRPr lang="en-US" dirty="0"/>
          </a:p>
          <a:p>
            <a:r>
              <a:rPr lang="en-US" sz="2000" b="1" dirty="0"/>
              <a:t>If there is an immediate risk of harm to the individual with Down syndrome or others, first responders or crisis services are recommended. </a:t>
            </a:r>
            <a:r>
              <a:rPr lang="en-US" sz="2000" dirty="0"/>
              <a:t>If the situation requires additional support services, caregivers should mention that the individual has Down syndrome and provide any relevant details to help first responders interact with the individual with Down syndrome.</a:t>
            </a:r>
            <a:endParaRPr lang="en-US" dirty="0"/>
          </a:p>
        </p:txBody>
      </p:sp>
      <p:sp>
        <p:nvSpPr>
          <p:cNvPr id="3" name="Subtitle 2">
            <a:extLst>
              <a:ext uri="{FF2B5EF4-FFF2-40B4-BE49-F238E27FC236}">
                <a16:creationId xmlns:a16="http://schemas.microsoft.com/office/drawing/2014/main" id="{DDCBE607-227F-751A-7316-8E8E9366ACFD}"/>
              </a:ext>
            </a:extLst>
          </p:cNvPr>
          <p:cNvSpPr>
            <a:spLocks noGrp="1"/>
          </p:cNvSpPr>
          <p:nvPr>
            <p:ph type="subTitle" idx="13"/>
          </p:nvPr>
        </p:nvSpPr>
        <p:spPr/>
        <p:txBody>
          <a:bodyPr>
            <a:normAutofit/>
          </a:bodyPr>
          <a:lstStyle/>
          <a:p>
            <a:r>
              <a:rPr lang="en-US" sz="2400" b="1"/>
              <a:t>Disclaimer</a:t>
            </a:r>
          </a:p>
        </p:txBody>
      </p:sp>
      <p:sp>
        <p:nvSpPr>
          <p:cNvPr id="4" name="Title 3">
            <a:extLst>
              <a:ext uri="{FF2B5EF4-FFF2-40B4-BE49-F238E27FC236}">
                <a16:creationId xmlns:a16="http://schemas.microsoft.com/office/drawing/2014/main" id="{95EA072E-D45A-0799-16B9-1A74C68BD90B}"/>
              </a:ext>
            </a:extLst>
          </p:cNvPr>
          <p:cNvSpPr>
            <a:spLocks noGrp="1"/>
          </p:cNvSpPr>
          <p:nvPr>
            <p:ph type="title"/>
          </p:nvPr>
        </p:nvSpPr>
        <p:spPr/>
        <p:txBody>
          <a:bodyPr>
            <a:normAutofit/>
          </a:bodyPr>
          <a:lstStyle/>
          <a:p>
            <a:r>
              <a:rPr lang="en-US" sz="3200" b="1"/>
              <a:t>Navigating Behavior</a:t>
            </a:r>
          </a:p>
        </p:txBody>
      </p:sp>
    </p:spTree>
    <p:extLst>
      <p:ext uri="{BB962C8B-B14F-4D97-AF65-F5344CB8AC3E}">
        <p14:creationId xmlns:p14="http://schemas.microsoft.com/office/powerpoint/2010/main" val="3364148707"/>
      </p:ext>
    </p:extLst>
  </p:cSld>
  <p:clrMapOvr>
    <a:masterClrMapping/>
  </p:clrMapOvr>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36603E5-75E4-957D-937A-5460775DCDEE}"/>
              </a:ext>
            </a:extLst>
          </p:cNvPr>
          <p:cNvSpPr>
            <a:spLocks noGrp="1"/>
          </p:cNvSpPr>
          <p:nvPr>
            <p:ph idx="1"/>
          </p:nvPr>
        </p:nvSpPr>
        <p:spPr/>
        <p:txBody>
          <a:bodyPr>
            <a:normAutofit lnSpcReduction="10000"/>
          </a:bodyPr>
          <a:lstStyle/>
          <a:p>
            <a:r>
              <a:rPr lang="en-US" sz="2400"/>
              <a:t>All behavior has root causes and factors that maintain the behavior, these are the ‘function’ of the behavior</a:t>
            </a:r>
          </a:p>
          <a:p>
            <a:r>
              <a:rPr lang="en-US" sz="2400"/>
              <a:t>Common functions of behavior include </a:t>
            </a:r>
          </a:p>
          <a:p>
            <a:pPr lvl="1"/>
            <a:r>
              <a:rPr lang="en-US" sz="2400"/>
              <a:t>medical problems</a:t>
            </a:r>
          </a:p>
          <a:p>
            <a:pPr lvl="1"/>
            <a:r>
              <a:rPr lang="en-US" sz="2400"/>
              <a:t>escape from demands </a:t>
            </a:r>
          </a:p>
          <a:p>
            <a:pPr lvl="1"/>
            <a:r>
              <a:rPr lang="en-US" sz="2400"/>
              <a:t>gaining attention</a:t>
            </a:r>
          </a:p>
          <a:p>
            <a:pPr lvl="1"/>
            <a:r>
              <a:rPr lang="en-US" sz="2400"/>
              <a:t>sensory challenges </a:t>
            </a:r>
          </a:p>
          <a:p>
            <a:pPr lvl="1"/>
            <a:r>
              <a:rPr lang="en-US" sz="2400"/>
              <a:t>access to tangible items </a:t>
            </a:r>
          </a:p>
          <a:p>
            <a:pPr lvl="1"/>
            <a:r>
              <a:rPr lang="en-US" sz="2400"/>
              <a:t>behaviors may also be related to previous traumas</a:t>
            </a:r>
          </a:p>
        </p:txBody>
      </p:sp>
      <p:sp>
        <p:nvSpPr>
          <p:cNvPr id="3" name="Subtitle 2">
            <a:extLst>
              <a:ext uri="{FF2B5EF4-FFF2-40B4-BE49-F238E27FC236}">
                <a16:creationId xmlns:a16="http://schemas.microsoft.com/office/drawing/2014/main" id="{54C2EDCE-CB34-B8C4-4ADB-3D30A41832BC}"/>
              </a:ext>
            </a:extLst>
          </p:cNvPr>
          <p:cNvSpPr>
            <a:spLocks noGrp="1"/>
          </p:cNvSpPr>
          <p:nvPr>
            <p:ph type="subTitle" idx="13"/>
          </p:nvPr>
        </p:nvSpPr>
        <p:spPr/>
        <p:txBody>
          <a:bodyPr>
            <a:normAutofit/>
          </a:bodyPr>
          <a:lstStyle/>
          <a:p>
            <a:r>
              <a:rPr lang="en-US" sz="2400" b="1"/>
              <a:t>Functions of behavior</a:t>
            </a:r>
          </a:p>
        </p:txBody>
      </p:sp>
      <p:sp>
        <p:nvSpPr>
          <p:cNvPr id="4" name="Title 3">
            <a:extLst>
              <a:ext uri="{FF2B5EF4-FFF2-40B4-BE49-F238E27FC236}">
                <a16:creationId xmlns:a16="http://schemas.microsoft.com/office/drawing/2014/main" id="{A9238ED0-6561-A5F7-3A12-9F918EB3C041}"/>
              </a:ext>
            </a:extLst>
          </p:cNvPr>
          <p:cNvSpPr>
            <a:spLocks noGrp="1"/>
          </p:cNvSpPr>
          <p:nvPr>
            <p:ph type="title"/>
          </p:nvPr>
        </p:nvSpPr>
        <p:spPr>
          <a:xfrm>
            <a:off x="384923" y="85202"/>
            <a:ext cx="8488017" cy="1143000"/>
          </a:xfrm>
        </p:spPr>
        <p:txBody>
          <a:bodyPr>
            <a:normAutofit/>
          </a:bodyPr>
          <a:lstStyle/>
          <a:p>
            <a:r>
              <a:rPr lang="en-US" sz="3200" b="1"/>
              <a:t>How do we understand challenging behavior?</a:t>
            </a:r>
          </a:p>
        </p:txBody>
      </p:sp>
    </p:spTree>
    <p:extLst>
      <p:ext uri="{BB962C8B-B14F-4D97-AF65-F5344CB8AC3E}">
        <p14:creationId xmlns:p14="http://schemas.microsoft.com/office/powerpoint/2010/main" val="15624620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F9315-9C64-0799-6597-FEF29F965C1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64767C-0565-D87C-27C0-60F2455CF781}"/>
              </a:ext>
            </a:extLst>
          </p:cNvPr>
          <p:cNvSpPr>
            <a:spLocks noGrp="1"/>
          </p:cNvSpPr>
          <p:nvPr>
            <p:ph idx="1"/>
          </p:nvPr>
        </p:nvSpPr>
        <p:spPr>
          <a:solidFill>
            <a:schemeClr val="bg1"/>
          </a:solidFill>
          <a:ln>
            <a:solidFill>
              <a:schemeClr val="bg1"/>
            </a:solidFill>
          </a:ln>
        </p:spPr>
        <p:txBody>
          <a:bodyPr vert="horz" lIns="91440" tIns="45720" rIns="91440" bIns="45720" rtlCol="0" anchor="t">
            <a:normAutofit lnSpcReduction="10000"/>
          </a:bodyPr>
          <a:lstStyle/>
          <a:p>
            <a:r>
              <a:rPr lang="en-US" sz="2400" dirty="0"/>
              <a:t>Describe the behavior in as much detail as possible:</a:t>
            </a:r>
            <a:endParaRPr lang="en-US" dirty="0">
              <a:ea typeface="Roboto"/>
            </a:endParaRPr>
          </a:p>
          <a:p>
            <a:pPr lvl="1">
              <a:buClr>
                <a:srgbClr val="C00000"/>
              </a:buClr>
              <a:buSzPct val="100000"/>
              <a:buFont typeface="Wingdings" panose="05000000000000000000" pitchFamily="2" charset="2"/>
              <a:buChar char="q"/>
            </a:pPr>
            <a:r>
              <a:rPr lang="en-US" sz="2400" dirty="0"/>
              <a:t>What is the behavior, what does it look like?</a:t>
            </a:r>
            <a:endParaRPr lang="en-US" sz="2400" dirty="0">
              <a:ea typeface="Roboto"/>
            </a:endParaRPr>
          </a:p>
          <a:p>
            <a:pPr lvl="1">
              <a:buClr>
                <a:srgbClr val="C00000"/>
              </a:buClr>
              <a:buSzPct val="100000"/>
              <a:buFont typeface="Wingdings" panose="05000000000000000000" pitchFamily="2" charset="2"/>
              <a:buChar char="q"/>
            </a:pPr>
            <a:r>
              <a:rPr lang="en-US" sz="2400" dirty="0"/>
              <a:t>How often does it happen?</a:t>
            </a:r>
            <a:endParaRPr lang="en-US" sz="2400" dirty="0">
              <a:ea typeface="Roboto"/>
            </a:endParaRPr>
          </a:p>
          <a:p>
            <a:pPr lvl="1">
              <a:buClr>
                <a:srgbClr val="C00000"/>
              </a:buClr>
              <a:buSzPct val="100000"/>
              <a:buFont typeface="Wingdings" panose="05000000000000000000" pitchFamily="2" charset="2"/>
              <a:buChar char="q"/>
            </a:pPr>
            <a:r>
              <a:rPr lang="en-US" sz="2400" dirty="0"/>
              <a:t>Where does it happen?</a:t>
            </a:r>
            <a:endParaRPr lang="en-US" sz="2400" dirty="0">
              <a:ea typeface="Roboto"/>
            </a:endParaRPr>
          </a:p>
          <a:p>
            <a:pPr lvl="1">
              <a:buClr>
                <a:srgbClr val="C00000"/>
              </a:buClr>
              <a:buSzPct val="100000"/>
              <a:buFont typeface="Wingdings" panose="05000000000000000000" pitchFamily="2" charset="2"/>
              <a:buChar char="q"/>
            </a:pPr>
            <a:r>
              <a:rPr lang="en-US" sz="2400" dirty="0"/>
              <a:t>When does it happen?</a:t>
            </a:r>
            <a:endParaRPr lang="en-US" sz="2400" dirty="0">
              <a:ea typeface="Roboto"/>
            </a:endParaRPr>
          </a:p>
          <a:p>
            <a:pPr lvl="1">
              <a:buClr>
                <a:srgbClr val="C00000"/>
              </a:buClr>
              <a:buSzPct val="100000"/>
              <a:buFont typeface="Wingdings" panose="05000000000000000000" pitchFamily="2" charset="2"/>
              <a:buChar char="q"/>
            </a:pPr>
            <a:r>
              <a:rPr lang="en-US" sz="2400" dirty="0"/>
              <a:t>What is going on in the environment when the behavior happens?</a:t>
            </a:r>
            <a:endParaRPr lang="en-US" sz="2400" dirty="0">
              <a:ea typeface="Roboto"/>
            </a:endParaRPr>
          </a:p>
          <a:p>
            <a:pPr lvl="1">
              <a:buClr>
                <a:srgbClr val="C00000"/>
              </a:buClr>
              <a:buSzPct val="100000"/>
              <a:buFont typeface="Wingdings" panose="05000000000000000000" pitchFamily="2" charset="2"/>
              <a:buChar char="q"/>
            </a:pPr>
            <a:r>
              <a:rPr lang="en-US" sz="2400" dirty="0"/>
              <a:t>Who does the behavior happen with (family, staff, teachers, etc.)</a:t>
            </a:r>
            <a:endParaRPr lang="en-US" sz="2400" dirty="0">
              <a:ea typeface="Roboto"/>
            </a:endParaRPr>
          </a:p>
        </p:txBody>
      </p:sp>
      <p:sp>
        <p:nvSpPr>
          <p:cNvPr id="3" name="Subtitle 2">
            <a:extLst>
              <a:ext uri="{FF2B5EF4-FFF2-40B4-BE49-F238E27FC236}">
                <a16:creationId xmlns:a16="http://schemas.microsoft.com/office/drawing/2014/main" id="{CC10A0DB-FD65-2D76-962D-BA371E461887}"/>
              </a:ext>
            </a:extLst>
          </p:cNvPr>
          <p:cNvSpPr>
            <a:spLocks noGrp="1"/>
          </p:cNvSpPr>
          <p:nvPr>
            <p:ph type="subTitle" idx="13"/>
          </p:nvPr>
        </p:nvSpPr>
        <p:spPr/>
        <p:txBody>
          <a:bodyPr>
            <a:normAutofit/>
          </a:bodyPr>
          <a:lstStyle/>
          <a:p>
            <a:r>
              <a:rPr lang="en-US" sz="2400" b="1"/>
              <a:t>Data collection</a:t>
            </a:r>
          </a:p>
        </p:txBody>
      </p:sp>
      <p:sp>
        <p:nvSpPr>
          <p:cNvPr id="4" name="Title 3">
            <a:extLst>
              <a:ext uri="{FF2B5EF4-FFF2-40B4-BE49-F238E27FC236}">
                <a16:creationId xmlns:a16="http://schemas.microsoft.com/office/drawing/2014/main" id="{D24CCC8C-0567-7445-2AB0-3AD6ED7AED66}"/>
              </a:ext>
            </a:extLst>
          </p:cNvPr>
          <p:cNvSpPr>
            <a:spLocks noGrp="1"/>
          </p:cNvSpPr>
          <p:nvPr>
            <p:ph type="title"/>
          </p:nvPr>
        </p:nvSpPr>
        <p:spPr>
          <a:xfrm>
            <a:off x="384923" y="85202"/>
            <a:ext cx="8488017" cy="1143000"/>
          </a:xfrm>
        </p:spPr>
        <p:txBody>
          <a:bodyPr>
            <a:normAutofit/>
          </a:bodyPr>
          <a:lstStyle/>
          <a:p>
            <a:r>
              <a:rPr lang="en-US" sz="3200" b="1"/>
              <a:t>How do we understand challenging behavior?</a:t>
            </a:r>
          </a:p>
        </p:txBody>
      </p:sp>
    </p:spTree>
    <p:extLst>
      <p:ext uri="{BB962C8B-B14F-4D97-AF65-F5344CB8AC3E}">
        <p14:creationId xmlns:p14="http://schemas.microsoft.com/office/powerpoint/2010/main" val="3637067852"/>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B57DA-0CEF-18EF-8D3A-E29BA986638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A39D0FC-35CD-B107-840A-FC06C54D7376}"/>
              </a:ext>
            </a:extLst>
          </p:cNvPr>
          <p:cNvSpPr>
            <a:spLocks noGrp="1"/>
          </p:cNvSpPr>
          <p:nvPr>
            <p:ph idx="1"/>
          </p:nvPr>
        </p:nvSpPr>
        <p:spPr/>
        <p:txBody>
          <a:bodyPr>
            <a:normAutofit/>
          </a:bodyPr>
          <a:lstStyle/>
          <a:p>
            <a:r>
              <a:rPr lang="en-US" sz="2400"/>
              <a:t>Data can be collected using an A-B-C data sheet to help see patterns in the behavior</a:t>
            </a:r>
          </a:p>
          <a:p>
            <a:pPr lvl="1"/>
            <a:r>
              <a:rPr lang="en-US" sz="2400" b="1" u="sng"/>
              <a:t>A</a:t>
            </a:r>
            <a:r>
              <a:rPr lang="en-US" sz="2400" b="1"/>
              <a:t>ntecedent</a:t>
            </a:r>
            <a:r>
              <a:rPr lang="en-US" sz="2400"/>
              <a:t> (what happened before the behavior occurred) </a:t>
            </a:r>
          </a:p>
          <a:p>
            <a:pPr lvl="1"/>
            <a:r>
              <a:rPr lang="en-US" sz="2400" b="1" u="sng"/>
              <a:t>B</a:t>
            </a:r>
            <a:r>
              <a:rPr lang="en-US" sz="2400" b="1"/>
              <a:t>ehavior</a:t>
            </a:r>
            <a:r>
              <a:rPr lang="en-US" sz="2400"/>
              <a:t> (description of the target behavior)</a:t>
            </a:r>
          </a:p>
          <a:p>
            <a:pPr lvl="1"/>
            <a:r>
              <a:rPr lang="en-US" sz="2400" b="1" u="sng"/>
              <a:t>C</a:t>
            </a:r>
            <a:r>
              <a:rPr lang="en-US" sz="2400" b="1"/>
              <a:t>onsequence</a:t>
            </a:r>
            <a:r>
              <a:rPr lang="en-US" sz="2400"/>
              <a:t> (what happened after the behavior occurred)</a:t>
            </a:r>
          </a:p>
        </p:txBody>
      </p:sp>
      <p:sp>
        <p:nvSpPr>
          <p:cNvPr id="3" name="Subtitle 2">
            <a:extLst>
              <a:ext uri="{FF2B5EF4-FFF2-40B4-BE49-F238E27FC236}">
                <a16:creationId xmlns:a16="http://schemas.microsoft.com/office/drawing/2014/main" id="{E314589A-AB11-3247-AC8C-C7D8AE951525}"/>
              </a:ext>
            </a:extLst>
          </p:cNvPr>
          <p:cNvSpPr>
            <a:spLocks noGrp="1"/>
          </p:cNvSpPr>
          <p:nvPr>
            <p:ph type="subTitle" idx="13"/>
          </p:nvPr>
        </p:nvSpPr>
        <p:spPr/>
        <p:txBody>
          <a:bodyPr>
            <a:normAutofit/>
          </a:bodyPr>
          <a:lstStyle/>
          <a:p>
            <a:r>
              <a:rPr lang="en-US" sz="2400" b="1"/>
              <a:t>Data collection</a:t>
            </a:r>
          </a:p>
        </p:txBody>
      </p:sp>
      <p:sp>
        <p:nvSpPr>
          <p:cNvPr id="4" name="Title 3">
            <a:extLst>
              <a:ext uri="{FF2B5EF4-FFF2-40B4-BE49-F238E27FC236}">
                <a16:creationId xmlns:a16="http://schemas.microsoft.com/office/drawing/2014/main" id="{9C8720AB-6E52-23C9-5E9E-4BE79F4314C1}"/>
              </a:ext>
            </a:extLst>
          </p:cNvPr>
          <p:cNvSpPr>
            <a:spLocks noGrp="1"/>
          </p:cNvSpPr>
          <p:nvPr>
            <p:ph type="title"/>
          </p:nvPr>
        </p:nvSpPr>
        <p:spPr>
          <a:xfrm>
            <a:off x="384923" y="85202"/>
            <a:ext cx="8488017" cy="1143000"/>
          </a:xfrm>
        </p:spPr>
        <p:txBody>
          <a:bodyPr>
            <a:normAutofit/>
          </a:bodyPr>
          <a:lstStyle/>
          <a:p>
            <a:r>
              <a:rPr lang="en-US" sz="3200" b="1"/>
              <a:t>How do we understand challenging behavior?</a:t>
            </a:r>
          </a:p>
        </p:txBody>
      </p:sp>
    </p:spTree>
    <p:extLst>
      <p:ext uri="{BB962C8B-B14F-4D97-AF65-F5344CB8AC3E}">
        <p14:creationId xmlns:p14="http://schemas.microsoft.com/office/powerpoint/2010/main" val="23330673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CD4FF-D34B-4B41-C1B9-154338299C51}"/>
            </a:ext>
          </a:extLst>
        </p:cNvPr>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5B4057A-B645-BEF1-00CF-B2A7602DDDE4}"/>
              </a:ext>
            </a:extLst>
          </p:cNvPr>
          <p:cNvPicPr>
            <a:picLocks noGrp="1" noChangeAspect="1"/>
          </p:cNvPicPr>
          <p:nvPr>
            <p:ph idx="1"/>
          </p:nvPr>
        </p:nvPicPr>
        <p:blipFill>
          <a:blip r:embed="rId2"/>
          <a:stretch>
            <a:fillRect/>
          </a:stretch>
        </p:blipFill>
        <p:spPr>
          <a:xfrm>
            <a:off x="457200" y="1829600"/>
            <a:ext cx="8229600" cy="4372417"/>
          </a:xfrm>
          <a:prstGeom prst="rect">
            <a:avLst/>
          </a:prstGeom>
        </p:spPr>
      </p:pic>
      <p:sp>
        <p:nvSpPr>
          <p:cNvPr id="3" name="Subtitle 2">
            <a:extLst>
              <a:ext uri="{FF2B5EF4-FFF2-40B4-BE49-F238E27FC236}">
                <a16:creationId xmlns:a16="http://schemas.microsoft.com/office/drawing/2014/main" id="{360D9953-8640-133E-9CBC-5A8C98B3AB97}"/>
              </a:ext>
            </a:extLst>
          </p:cNvPr>
          <p:cNvSpPr>
            <a:spLocks noGrp="1"/>
          </p:cNvSpPr>
          <p:nvPr>
            <p:ph type="subTitle" idx="13"/>
          </p:nvPr>
        </p:nvSpPr>
        <p:spPr/>
        <p:txBody>
          <a:bodyPr>
            <a:normAutofit/>
          </a:bodyPr>
          <a:lstStyle/>
          <a:p>
            <a:r>
              <a:rPr lang="en-US" sz="2400" b="1"/>
              <a:t>Data collection</a:t>
            </a:r>
          </a:p>
        </p:txBody>
      </p:sp>
      <p:sp>
        <p:nvSpPr>
          <p:cNvPr id="4" name="Title 3">
            <a:extLst>
              <a:ext uri="{FF2B5EF4-FFF2-40B4-BE49-F238E27FC236}">
                <a16:creationId xmlns:a16="http://schemas.microsoft.com/office/drawing/2014/main" id="{5FD53A03-8F19-5A2E-6C29-1587B5687EB1}"/>
              </a:ext>
            </a:extLst>
          </p:cNvPr>
          <p:cNvSpPr>
            <a:spLocks noGrp="1"/>
          </p:cNvSpPr>
          <p:nvPr>
            <p:ph type="title"/>
          </p:nvPr>
        </p:nvSpPr>
        <p:spPr>
          <a:xfrm>
            <a:off x="384923" y="85202"/>
            <a:ext cx="8488017" cy="1143000"/>
          </a:xfrm>
        </p:spPr>
        <p:txBody>
          <a:bodyPr>
            <a:normAutofit/>
          </a:bodyPr>
          <a:lstStyle/>
          <a:p>
            <a:r>
              <a:rPr lang="en-US" sz="3200" b="1"/>
              <a:t>How do we understand challenging behavior?</a:t>
            </a:r>
          </a:p>
        </p:txBody>
      </p:sp>
    </p:spTree>
    <p:extLst>
      <p:ext uri="{BB962C8B-B14F-4D97-AF65-F5344CB8AC3E}">
        <p14:creationId xmlns:p14="http://schemas.microsoft.com/office/powerpoint/2010/main" val="3155086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6d05bdb-8346-4211-863a-63103a5b6380" xsi:nil="true"/>
    <lcf76f155ced4ddcb4097134ff3c332f xmlns="60f28edf-17ab-46ba-b7c3-d3591735ef11">
      <Terms xmlns="http://schemas.microsoft.com/office/infopath/2007/PartnerControls"/>
    </lcf76f155ced4ddcb4097134ff3c332f>
    <Notes xmlns="60f28edf-17ab-46ba-b7c3-d3591735ef11" xsi:nil="true"/>
    <ProgramArea xmlns="60f28edf-17ab-46ba-b7c3-d3591735ef11" xsi:nil="true"/>
    <Presenter xmlns="60f28edf-17ab-46ba-b7c3-d3591735ef11" xsi:nil="true"/>
    <SharedWithUsers xmlns="f6d05bdb-8346-4211-863a-63103a5b6380">
      <UserInfo>
        <DisplayName>Hasan Shah</DisplayName>
        <AccountId>12034</AccountId>
        <AccountType/>
      </UserInfo>
      <UserInfo>
        <DisplayName>Colleen Hatcher</DisplayName>
        <AccountId>21</AccountId>
        <AccountType/>
      </UserInfo>
    </SharedWithUsers>
    <Person xmlns="60f28edf-17ab-46ba-b7c3-d3591735ef11">
      <UserInfo>
        <DisplayName/>
        <AccountId xsi:nil="true"/>
        <AccountType/>
      </UserInfo>
    </Person>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60142118855CB4B98BADC21B0944285" ma:contentTypeVersion="32" ma:contentTypeDescription="Create a new document." ma:contentTypeScope="" ma:versionID="6e8478495b8d136db8f87b51016525e3">
  <xsd:schema xmlns:xsd="http://www.w3.org/2001/XMLSchema" xmlns:xs="http://www.w3.org/2001/XMLSchema" xmlns:p="http://schemas.microsoft.com/office/2006/metadata/properties" xmlns:ns2="60f28edf-17ab-46ba-b7c3-d3591735ef11" xmlns:ns3="f6d05bdb-8346-4211-863a-63103a5b6380" targetNamespace="http://schemas.microsoft.com/office/2006/metadata/properties" ma:root="true" ma:fieldsID="98008ab9407b2a69cdb5a68691f7ba07" ns2:_="" ns3:_="">
    <xsd:import namespace="60f28edf-17ab-46ba-b7c3-d3591735ef11"/>
    <xsd:import namespace="f6d05bdb-8346-4211-863a-63103a5b638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Notes" minOccurs="0"/>
                <xsd:element ref="ns2:MediaServiceObjectDetectorVersions" minOccurs="0"/>
                <xsd:element ref="ns2:ProgramArea" minOccurs="0"/>
                <xsd:element ref="ns2:Presenter" minOccurs="0"/>
                <xsd:element ref="ns2:MediaServiceSearchProperties" minOccurs="0"/>
                <xsd:element ref="ns2:MediaServiceBillingMetadata" minOccurs="0"/>
                <xsd:element ref="ns2:Pers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f28edf-17ab-46ba-b7c3-d3591735ef11"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dc3e2a3-5c2b-4c3b-b21b-89665f43a269" ma:termSetId="09814cd3-568e-fe90-9814-8d621ff8fb84" ma:anchorId="fba54fb3-c3e1-fe81-a776-ca4b69148c4d" ma:open="true" ma:isKeyword="false">
      <xsd:complexType>
        <xsd:sequence>
          <xsd:element ref="pc:Terms" minOccurs="0" maxOccurs="1"/>
        </xsd:sequence>
      </xsd:complexType>
    </xsd:element>
    <xsd:element name="Notes" ma:index="24" nillable="true" ma:displayName="Notes " ma:format="Dropdown" ma:internalName="Notes">
      <xsd:simpleType>
        <xsd:restriction base="dms:Text">
          <xsd:maxLength value="255"/>
        </xsd:restriction>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ProgramArea" ma:index="26" nillable="true" ma:displayName="Program Area" ma:format="Dropdown" ma:internalName="ProgramArea">
      <xsd:simpleType>
        <xsd:restriction base="dms:Text">
          <xsd:maxLength value="255"/>
        </xsd:restriction>
      </xsd:simpleType>
    </xsd:element>
    <xsd:element name="Presenter" ma:index="27" nillable="true" ma:displayName="Presenter" ma:format="Dropdown" ma:internalName="Presenter">
      <xsd:simpleType>
        <xsd:restriction base="dms:Text">
          <xsd:maxLength value="255"/>
        </xsd:restriction>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Note"/>
      </xsd:simpleType>
    </xsd:element>
    <xsd:element name="Person" ma:index="30" nillable="true" ma:displayName="Person" ma:format="Dropdown" ma:list="UserInfo" ma:SharePointGroup="0" ma:internalName="Person">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6d05bdb-8346-4211-863a-63103a5b638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801ae84-cbbd-4c45-af09-caac5f85b292}" ma:internalName="TaxCatchAll" ma:showField="CatchAllData" ma:web="f6d05bdb-8346-4211-863a-63103a5b638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F5D3744-5D18-44DF-8DC2-BB56BC317F16}">
  <ds:schemaRefs>
    <ds:schemaRef ds:uri="60f28edf-17ab-46ba-b7c3-d3591735ef11"/>
    <ds:schemaRef ds:uri="f6d05bdb-8346-4211-863a-63103a5b638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92B20C4-4A08-4250-96C1-64B9EB804467}">
  <ds:schemaRefs>
    <ds:schemaRef ds:uri="http://schemas.microsoft.com/sharepoint/v3/contenttype/forms"/>
  </ds:schemaRefs>
</ds:datastoreItem>
</file>

<file path=customXml/itemProps3.xml><?xml version="1.0" encoding="utf-8"?>
<ds:datastoreItem xmlns:ds="http://schemas.openxmlformats.org/officeDocument/2006/customXml" ds:itemID="{C0D9A5E0-E0B4-4FB3-AC40-B339FB7FBA02}">
  <ds:schemaRefs>
    <ds:schemaRef ds:uri="60f28edf-17ab-46ba-b7c3-d3591735ef11"/>
    <ds:schemaRef ds:uri="f6d05bdb-8346-4211-863a-63103a5b638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TotalTime>
  <Words>2529</Words>
  <Application>Microsoft Office PowerPoint</Application>
  <PresentationFormat>On-screen Show (4:3)</PresentationFormat>
  <Paragraphs>212</Paragraphs>
  <Slides>34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Roboto</vt:lpstr>
      <vt:lpstr>Wingdings</vt:lpstr>
      <vt:lpstr>Office Theme</vt:lpstr>
      <vt:lpstr>Navigating Behavior</vt:lpstr>
      <vt:lpstr>Who we are and what we do</vt:lpstr>
      <vt:lpstr>Where we work</vt:lpstr>
      <vt:lpstr>Navigating Behavior</vt:lpstr>
      <vt:lpstr>Navigating Behavior</vt:lpstr>
      <vt:lpstr>How do we understand challenging behavior?</vt:lpstr>
      <vt:lpstr>How do we understand challenging behavior?</vt:lpstr>
      <vt:lpstr>How do we understand challenging behavior?</vt:lpstr>
      <vt:lpstr>How do we understand challenging behavior?</vt:lpstr>
      <vt:lpstr>How do we understand challenging behavior?</vt:lpstr>
      <vt:lpstr>How do we understand challenging behavior?</vt:lpstr>
      <vt:lpstr>How do we understand challenging behavior?</vt:lpstr>
      <vt:lpstr>How do we understand challenging behavior?</vt:lpstr>
      <vt:lpstr>How do we understand challenging behavior?</vt:lpstr>
      <vt:lpstr>How do we understand challenging behavior?</vt:lpstr>
      <vt:lpstr>How do we understand challenging behavior?</vt:lpstr>
      <vt:lpstr>How do we intervene with challenging behavior?</vt:lpstr>
      <vt:lpstr>How do we intervene with challenging behavior?</vt:lpstr>
      <vt:lpstr>How do we intervene with challenging behavior?</vt:lpstr>
      <vt:lpstr>How do we intervene with challenging behavior?</vt:lpstr>
      <vt:lpstr>How do we intervene with challenging behavior?</vt:lpstr>
      <vt:lpstr>How do we intervene with challenging behavior?</vt:lpstr>
      <vt:lpstr>How do we intervene with challenging behavior?</vt:lpstr>
      <vt:lpstr>How do we intervene with challenging behavior?</vt:lpstr>
      <vt:lpstr>How do we intervene with challenging behavior?</vt:lpstr>
      <vt:lpstr>How do we intervene with challenging behavior?</vt:lpstr>
      <vt:lpstr>How do we intervene with challenging behavior?</vt:lpstr>
      <vt:lpstr>How do we intervene with challenging behavior?</vt:lpstr>
      <vt:lpstr>How do we intervene with challenging behavior?</vt:lpstr>
      <vt:lpstr>How do we intervene with challenging behavior?</vt:lpstr>
      <vt:lpstr>How do we intervene with challenging behavior?</vt:lpstr>
      <vt:lpstr>How do we intervene with challenging behavior?</vt:lpstr>
      <vt:lpstr>Navigating Behavior</vt:lpstr>
      <vt:lpstr>Thank you!  Questions?</vt:lpstr>
    </vt:vector>
  </TitlesOfParts>
  <Company>Wedgewood Communications,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 Newton</dc:creator>
  <cp:lastModifiedBy>Lake Murray</cp:lastModifiedBy>
  <cp:revision>2</cp:revision>
  <dcterms:created xsi:type="dcterms:W3CDTF">2019-08-12T14:06:59Z</dcterms:created>
  <dcterms:modified xsi:type="dcterms:W3CDTF">2026-05-27T14:31:03Z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0x010100360142118855CB4B98BADC21B0944285</vt:lpwstr>
  </property>
  <property fmtid="{D5CDD505-2E9C-101B-9397-08002B2CF9AE}" pid="3" name="MediaServiceImageTags">
    <vt:lpwstr/>
  </property>
  <property fmtid="{D5CDD505-2E9C-101B-9397-08002B2CF9AE}" pid="4" name="MSIP_Label_e2783c09-93a0-4a98-b390-af79cb04e123_Enabled">
    <vt:lpwstr>True</vt:lpwstr>
  </property>
  <property fmtid="{D5CDD505-2E9C-101B-9397-08002B2CF9AE}" pid="5" name="MSIP_Label_e2783c09-93a0-4a98-b390-af79cb04e123_SiteId">
    <vt:lpwstr>0d514d79-aa6b-41cf-bc4a-3daeed6a5c60</vt:lpwstr>
  </property>
  <property fmtid="{D5CDD505-2E9C-101B-9397-08002B2CF9AE}" pid="6" name="MSIP_Label_e2783c09-93a0-4a98-b390-af79cb04e123_SetDate">
    <vt:lpwstr>2026-05-13T13:48:39Z</vt:lpwstr>
  </property>
  <property fmtid="{D5CDD505-2E9C-101B-9397-08002B2CF9AE}" pid="7" name="MSIP_Label_e2783c09-93a0-4a98-b390-af79cb04e123_Name">
    <vt:lpwstr>Sensitive Information identified, Proper Labeling is required!</vt:lpwstr>
  </property>
  <property fmtid="{D5CDD505-2E9C-101B-9397-08002B2CF9AE}" pid="8" name="MSIP_Label_e2783c09-93a0-4a98-b390-af79cb04e123_ActionId">
    <vt:lpwstr>057808eb-0712-45ee-8a39-a69be8ae2c2c</vt:lpwstr>
  </property>
  <property fmtid="{D5CDD505-2E9C-101B-9397-08002B2CF9AE}" pid="9" name="MSIP_Label_e2783c09-93a0-4a98-b390-af79cb04e123_Removed">
    <vt:lpwstr>False</vt:lpwstr>
  </property>
  <property fmtid="{D5CDD505-2E9C-101B-9397-08002B2CF9AE}" pid="10" name="MSIP_Label_e2783c09-93a0-4a98-b390-af79cb04e123_Extended_MSFT_Method">
    <vt:lpwstr>Standard</vt:lpwstr>
  </property>
  <property fmtid="{D5CDD505-2E9C-101B-9397-08002B2CF9AE}" pid="11" name="Sensitivity">
    <vt:lpwstr>Sensitive Information identified, Proper Labeling is required!</vt:lpwstr>
  </property>
</Properties>
</file>